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8"/>
  </p:notesMasterIdLst>
  <p:handoutMasterIdLst>
    <p:handoutMasterId r:id="rId29"/>
  </p:handoutMasterIdLst>
  <p:sldIdLst>
    <p:sldId id="304" r:id="rId2"/>
    <p:sldId id="326" r:id="rId3"/>
    <p:sldId id="329" r:id="rId4"/>
    <p:sldId id="327" r:id="rId5"/>
    <p:sldId id="330" r:id="rId6"/>
    <p:sldId id="332" r:id="rId7"/>
    <p:sldId id="333" r:id="rId8"/>
    <p:sldId id="334" r:id="rId9"/>
    <p:sldId id="331" r:id="rId10"/>
    <p:sldId id="336" r:id="rId11"/>
    <p:sldId id="352"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1" r:id="rId26"/>
    <p:sldId id="273" r:id="rId2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uru Sri Bandara" initials="ISB" lastIdx="1" clrIdx="0">
    <p:extLst>
      <p:ext uri="{19B8F6BF-5375-455C-9EA6-DF929625EA0E}">
        <p15:presenceInfo xmlns:p15="http://schemas.microsoft.com/office/powerpoint/2012/main" userId="Isuru Sri Band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6" autoAdjust="0"/>
    <p:restoredTop sz="94599" autoAdjust="0"/>
  </p:normalViewPr>
  <p:slideViewPr>
    <p:cSldViewPr>
      <p:cViewPr varScale="1">
        <p:scale>
          <a:sx n="59" d="100"/>
          <a:sy n="59" d="100"/>
        </p:scale>
        <p:origin x="1020" y="60"/>
      </p:cViewPr>
      <p:guideLst>
        <p:guide pos="3839"/>
        <p:guide orient="horz" pos="2160"/>
      </p:guideLst>
    </p:cSldViewPr>
  </p:slideViewPr>
  <p:notesTextViewPr>
    <p:cViewPr>
      <p:scale>
        <a:sx n="3" d="2"/>
        <a:sy n="3" d="2"/>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843126E-32FD-418E-85A1-258103AC687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9F61A3-A45E-4775-A409-4A02DD6FBF9B}">
      <dgm:prSet/>
      <dgm:spPr/>
      <dgm:t>
        <a:bodyPr/>
        <a:lstStyle/>
        <a:p>
          <a:r>
            <a:rPr lang="en-US"/>
            <a:t>Reduce the complexity of the design (Divide and conquer approach) – this approach makes a design process in such a way that the unmanageable task are divided into small manageable tasks. </a:t>
          </a:r>
        </a:p>
      </dgm:t>
    </dgm:pt>
    <dgm:pt modelId="{3F730A34-50CE-4405-9D0A-84A9AB4BDF0B}" type="parTrans" cxnId="{1EA7D1A5-AD81-49DA-AA19-F33315A75BA0}">
      <dgm:prSet/>
      <dgm:spPr/>
      <dgm:t>
        <a:bodyPr/>
        <a:lstStyle/>
        <a:p>
          <a:endParaRPr lang="en-US"/>
        </a:p>
      </dgm:t>
    </dgm:pt>
    <dgm:pt modelId="{D6C24FD3-55C7-4C74-B065-BD5834C220CB}" type="sibTrans" cxnId="{1EA7D1A5-AD81-49DA-AA19-F33315A75BA0}">
      <dgm:prSet/>
      <dgm:spPr/>
      <dgm:t>
        <a:bodyPr/>
        <a:lstStyle/>
        <a:p>
          <a:endParaRPr lang="en-US"/>
        </a:p>
      </dgm:t>
    </dgm:pt>
    <dgm:pt modelId="{36F64F8D-816A-44C3-8C46-7FB3303C3850}">
      <dgm:prSet/>
      <dgm:spPr/>
      <dgm:t>
        <a:bodyPr/>
        <a:lstStyle/>
        <a:p>
          <a:r>
            <a:rPr lang="en-US"/>
            <a:t>Provides the independence of the layers, which is easier to understand and implement</a:t>
          </a:r>
        </a:p>
      </dgm:t>
    </dgm:pt>
    <dgm:pt modelId="{8A384FDF-FC4C-4C35-8E15-0946EE569E6C}" type="parTrans" cxnId="{A1D16CD6-B18F-451A-85A7-AA22C3555B39}">
      <dgm:prSet/>
      <dgm:spPr/>
      <dgm:t>
        <a:bodyPr/>
        <a:lstStyle/>
        <a:p>
          <a:endParaRPr lang="en-US"/>
        </a:p>
      </dgm:t>
    </dgm:pt>
    <dgm:pt modelId="{66019D78-A456-4674-A1BC-A1E51067484E}" type="sibTrans" cxnId="{A1D16CD6-B18F-451A-85A7-AA22C3555B39}">
      <dgm:prSet/>
      <dgm:spPr/>
      <dgm:t>
        <a:bodyPr/>
        <a:lstStyle/>
        <a:p>
          <a:endParaRPr lang="en-US"/>
        </a:p>
      </dgm:t>
    </dgm:pt>
    <dgm:pt modelId="{C8532C82-862C-4B60-B5EE-A23E7FB456FF}">
      <dgm:prSet/>
      <dgm:spPr/>
      <dgm:t>
        <a:bodyPr/>
        <a:lstStyle/>
        <a:p>
          <a:r>
            <a:rPr lang="en-US"/>
            <a:t>Easy to modify without affecting other layers.</a:t>
          </a:r>
        </a:p>
      </dgm:t>
    </dgm:pt>
    <dgm:pt modelId="{4BD89DF7-E6F5-4013-B652-9E32FC971705}" type="parTrans" cxnId="{E28A0096-BE41-4775-905C-C29320896459}">
      <dgm:prSet/>
      <dgm:spPr/>
      <dgm:t>
        <a:bodyPr/>
        <a:lstStyle/>
        <a:p>
          <a:endParaRPr lang="en-US"/>
        </a:p>
      </dgm:t>
    </dgm:pt>
    <dgm:pt modelId="{DC7C20C1-F062-4AAA-B776-1B990E676028}" type="sibTrans" cxnId="{E28A0096-BE41-4775-905C-C29320896459}">
      <dgm:prSet/>
      <dgm:spPr/>
      <dgm:t>
        <a:bodyPr/>
        <a:lstStyle/>
        <a:p>
          <a:endParaRPr lang="en-US"/>
        </a:p>
      </dgm:t>
    </dgm:pt>
    <dgm:pt modelId="{EB44CDAF-C48A-4018-A2DD-3501567D614C}">
      <dgm:prSet/>
      <dgm:spPr/>
      <dgm:t>
        <a:bodyPr/>
        <a:lstStyle/>
        <a:p>
          <a:r>
            <a:rPr lang="en-US"/>
            <a:t>Easy to test where each layer of the layered architecture can be analyzed and tested individually.</a:t>
          </a:r>
        </a:p>
      </dgm:t>
    </dgm:pt>
    <dgm:pt modelId="{EA6E0D83-B635-445E-BFB0-6E1249DEF65F}" type="parTrans" cxnId="{0569A1B4-549A-44F9-8227-998A8FDEB0A5}">
      <dgm:prSet/>
      <dgm:spPr/>
      <dgm:t>
        <a:bodyPr/>
        <a:lstStyle/>
        <a:p>
          <a:endParaRPr lang="en-US"/>
        </a:p>
      </dgm:t>
    </dgm:pt>
    <dgm:pt modelId="{F3D366B7-A16F-4984-88DC-9B53F60092D8}" type="sibTrans" cxnId="{0569A1B4-549A-44F9-8227-998A8FDEB0A5}">
      <dgm:prSet/>
      <dgm:spPr/>
      <dgm:t>
        <a:bodyPr/>
        <a:lstStyle/>
        <a:p>
          <a:endParaRPr lang="en-US"/>
        </a:p>
      </dgm:t>
    </dgm:pt>
    <dgm:pt modelId="{6CFAF460-1482-4BEC-9EB1-E39F2CC7139B}" type="pres">
      <dgm:prSet presAssocID="{C843126E-32FD-418E-85A1-258103AC6875}" presName="root" presStyleCnt="0">
        <dgm:presLayoutVars>
          <dgm:dir/>
          <dgm:resizeHandles val="exact"/>
        </dgm:presLayoutVars>
      </dgm:prSet>
      <dgm:spPr/>
    </dgm:pt>
    <dgm:pt modelId="{748A1CD0-069C-4FB1-A5D5-2377C30CE720}" type="pres">
      <dgm:prSet presAssocID="{589F61A3-A45E-4775-A409-4A02DD6FBF9B}" presName="compNode" presStyleCnt="0"/>
      <dgm:spPr/>
    </dgm:pt>
    <dgm:pt modelId="{B3EC41AF-AD13-49E8-A3FA-FE1BA6FA09B1}" type="pres">
      <dgm:prSet presAssocID="{589F61A3-A45E-4775-A409-4A02DD6FBF9B}" presName="bgRect" presStyleLbl="bgShp" presStyleIdx="0" presStyleCnt="4"/>
      <dgm:spPr/>
    </dgm:pt>
    <dgm:pt modelId="{D17FF431-CF54-4E7B-A953-D8E4DDDE49F1}" type="pres">
      <dgm:prSet presAssocID="{589F61A3-A45E-4775-A409-4A02DD6FBF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C45660F3-42F6-41AE-B23C-5CDECD5AE606}" type="pres">
      <dgm:prSet presAssocID="{589F61A3-A45E-4775-A409-4A02DD6FBF9B}" presName="spaceRect" presStyleCnt="0"/>
      <dgm:spPr/>
    </dgm:pt>
    <dgm:pt modelId="{A6F9B9F7-DE5B-42FA-83F3-D3C619A180BD}" type="pres">
      <dgm:prSet presAssocID="{589F61A3-A45E-4775-A409-4A02DD6FBF9B}" presName="parTx" presStyleLbl="revTx" presStyleIdx="0" presStyleCnt="4">
        <dgm:presLayoutVars>
          <dgm:chMax val="0"/>
          <dgm:chPref val="0"/>
        </dgm:presLayoutVars>
      </dgm:prSet>
      <dgm:spPr/>
    </dgm:pt>
    <dgm:pt modelId="{CF72CD20-2AB9-4712-BC92-66935794249C}" type="pres">
      <dgm:prSet presAssocID="{D6C24FD3-55C7-4C74-B065-BD5834C220CB}" presName="sibTrans" presStyleCnt="0"/>
      <dgm:spPr/>
    </dgm:pt>
    <dgm:pt modelId="{56517F07-74A7-4FAB-85D6-A25609505AD1}" type="pres">
      <dgm:prSet presAssocID="{36F64F8D-816A-44C3-8C46-7FB3303C3850}" presName="compNode" presStyleCnt="0"/>
      <dgm:spPr/>
    </dgm:pt>
    <dgm:pt modelId="{6D5D9DDD-1BC3-4FC5-A73D-B86B7B9A3721}" type="pres">
      <dgm:prSet presAssocID="{36F64F8D-816A-44C3-8C46-7FB3303C3850}" presName="bgRect" presStyleLbl="bgShp" presStyleIdx="1" presStyleCnt="4"/>
      <dgm:spPr/>
    </dgm:pt>
    <dgm:pt modelId="{88325B41-4F82-47D4-BEBB-02F5DE8A1F42}" type="pres">
      <dgm:prSet presAssocID="{36F64F8D-816A-44C3-8C46-7FB3303C38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0598BC71-5592-4C67-A3D8-1A6A4845E8E2}" type="pres">
      <dgm:prSet presAssocID="{36F64F8D-816A-44C3-8C46-7FB3303C3850}" presName="spaceRect" presStyleCnt="0"/>
      <dgm:spPr/>
    </dgm:pt>
    <dgm:pt modelId="{16FFA37F-A030-4CF2-A5F5-15D49593B8E1}" type="pres">
      <dgm:prSet presAssocID="{36F64F8D-816A-44C3-8C46-7FB3303C3850}" presName="parTx" presStyleLbl="revTx" presStyleIdx="1" presStyleCnt="4">
        <dgm:presLayoutVars>
          <dgm:chMax val="0"/>
          <dgm:chPref val="0"/>
        </dgm:presLayoutVars>
      </dgm:prSet>
      <dgm:spPr/>
    </dgm:pt>
    <dgm:pt modelId="{81A4C91E-FC95-4B41-A895-7ECCA8CF009F}" type="pres">
      <dgm:prSet presAssocID="{66019D78-A456-4674-A1BC-A1E51067484E}" presName="sibTrans" presStyleCnt="0"/>
      <dgm:spPr/>
    </dgm:pt>
    <dgm:pt modelId="{7F23D0E9-D733-4EDB-9D4F-197960BAF3F3}" type="pres">
      <dgm:prSet presAssocID="{C8532C82-862C-4B60-B5EE-A23E7FB456FF}" presName="compNode" presStyleCnt="0"/>
      <dgm:spPr/>
    </dgm:pt>
    <dgm:pt modelId="{52B04DB6-FA41-48C7-9D5C-865286A98D16}" type="pres">
      <dgm:prSet presAssocID="{C8532C82-862C-4B60-B5EE-A23E7FB456FF}" presName="bgRect" presStyleLbl="bgShp" presStyleIdx="2" presStyleCnt="4"/>
      <dgm:spPr/>
    </dgm:pt>
    <dgm:pt modelId="{F099780B-2A93-476D-909D-20F1A8E1CB69}" type="pres">
      <dgm:prSet presAssocID="{C8532C82-862C-4B60-B5EE-A23E7FB456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bow"/>
        </a:ext>
      </dgm:extLst>
    </dgm:pt>
    <dgm:pt modelId="{3EF0B287-CC5B-4503-8345-AE3911F7777E}" type="pres">
      <dgm:prSet presAssocID="{C8532C82-862C-4B60-B5EE-A23E7FB456FF}" presName="spaceRect" presStyleCnt="0"/>
      <dgm:spPr/>
    </dgm:pt>
    <dgm:pt modelId="{618B3844-677D-4A57-A3F2-723F76879CCF}" type="pres">
      <dgm:prSet presAssocID="{C8532C82-862C-4B60-B5EE-A23E7FB456FF}" presName="parTx" presStyleLbl="revTx" presStyleIdx="2" presStyleCnt="4">
        <dgm:presLayoutVars>
          <dgm:chMax val="0"/>
          <dgm:chPref val="0"/>
        </dgm:presLayoutVars>
      </dgm:prSet>
      <dgm:spPr/>
    </dgm:pt>
    <dgm:pt modelId="{C9247322-618E-424E-B07D-ACBE3F912307}" type="pres">
      <dgm:prSet presAssocID="{DC7C20C1-F062-4AAA-B776-1B990E676028}" presName="sibTrans" presStyleCnt="0"/>
      <dgm:spPr/>
    </dgm:pt>
    <dgm:pt modelId="{8898098F-9A6F-4A86-93C8-F32013486A34}" type="pres">
      <dgm:prSet presAssocID="{EB44CDAF-C48A-4018-A2DD-3501567D614C}" presName="compNode" presStyleCnt="0"/>
      <dgm:spPr/>
    </dgm:pt>
    <dgm:pt modelId="{BF9CB4EF-55A8-4EC0-B1E0-57B799F071C1}" type="pres">
      <dgm:prSet presAssocID="{EB44CDAF-C48A-4018-A2DD-3501567D614C}" presName="bgRect" presStyleLbl="bgShp" presStyleIdx="3" presStyleCnt="4"/>
      <dgm:spPr/>
    </dgm:pt>
    <dgm:pt modelId="{9C72DBF6-D711-4F1D-A856-EC5208715249}" type="pres">
      <dgm:prSet presAssocID="{EB44CDAF-C48A-4018-A2DD-3501567D61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7EABD6A0-5566-42B6-A074-A6839C19BA98}" type="pres">
      <dgm:prSet presAssocID="{EB44CDAF-C48A-4018-A2DD-3501567D614C}" presName="spaceRect" presStyleCnt="0"/>
      <dgm:spPr/>
    </dgm:pt>
    <dgm:pt modelId="{A1870480-0429-4711-89B7-B7624A5D47E4}" type="pres">
      <dgm:prSet presAssocID="{EB44CDAF-C48A-4018-A2DD-3501567D614C}" presName="parTx" presStyleLbl="revTx" presStyleIdx="3" presStyleCnt="4">
        <dgm:presLayoutVars>
          <dgm:chMax val="0"/>
          <dgm:chPref val="0"/>
        </dgm:presLayoutVars>
      </dgm:prSet>
      <dgm:spPr/>
    </dgm:pt>
  </dgm:ptLst>
  <dgm:cxnLst>
    <dgm:cxn modelId="{C975BE10-6EAA-4C30-B641-B76B7CE3E5C4}" type="presOf" srcId="{C8532C82-862C-4B60-B5EE-A23E7FB456FF}" destId="{618B3844-677D-4A57-A3F2-723F76879CCF}" srcOrd="0" destOrd="0" presId="urn:microsoft.com/office/officeart/2018/2/layout/IconVerticalSolidList"/>
    <dgm:cxn modelId="{0F1E8274-6F6C-4F09-A1E2-A493423EE57D}" type="presOf" srcId="{C843126E-32FD-418E-85A1-258103AC6875}" destId="{6CFAF460-1482-4BEC-9EB1-E39F2CC7139B}" srcOrd="0" destOrd="0" presId="urn:microsoft.com/office/officeart/2018/2/layout/IconVerticalSolidList"/>
    <dgm:cxn modelId="{04F5B483-8CB9-4A95-8A14-455AF77CFD64}" type="presOf" srcId="{589F61A3-A45E-4775-A409-4A02DD6FBF9B}" destId="{A6F9B9F7-DE5B-42FA-83F3-D3C619A180BD}" srcOrd="0" destOrd="0" presId="urn:microsoft.com/office/officeart/2018/2/layout/IconVerticalSolidList"/>
    <dgm:cxn modelId="{E28A0096-BE41-4775-905C-C29320896459}" srcId="{C843126E-32FD-418E-85A1-258103AC6875}" destId="{C8532C82-862C-4B60-B5EE-A23E7FB456FF}" srcOrd="2" destOrd="0" parTransId="{4BD89DF7-E6F5-4013-B652-9E32FC971705}" sibTransId="{DC7C20C1-F062-4AAA-B776-1B990E676028}"/>
    <dgm:cxn modelId="{509C21A5-CF58-476B-948E-B8052D4FCA7E}" type="presOf" srcId="{36F64F8D-816A-44C3-8C46-7FB3303C3850}" destId="{16FFA37F-A030-4CF2-A5F5-15D49593B8E1}" srcOrd="0" destOrd="0" presId="urn:microsoft.com/office/officeart/2018/2/layout/IconVerticalSolidList"/>
    <dgm:cxn modelId="{1EA7D1A5-AD81-49DA-AA19-F33315A75BA0}" srcId="{C843126E-32FD-418E-85A1-258103AC6875}" destId="{589F61A3-A45E-4775-A409-4A02DD6FBF9B}" srcOrd="0" destOrd="0" parTransId="{3F730A34-50CE-4405-9D0A-84A9AB4BDF0B}" sibTransId="{D6C24FD3-55C7-4C74-B065-BD5834C220CB}"/>
    <dgm:cxn modelId="{0569A1B4-549A-44F9-8227-998A8FDEB0A5}" srcId="{C843126E-32FD-418E-85A1-258103AC6875}" destId="{EB44CDAF-C48A-4018-A2DD-3501567D614C}" srcOrd="3" destOrd="0" parTransId="{EA6E0D83-B635-445E-BFB0-6E1249DEF65F}" sibTransId="{F3D366B7-A16F-4984-88DC-9B53F60092D8}"/>
    <dgm:cxn modelId="{A1D16CD6-B18F-451A-85A7-AA22C3555B39}" srcId="{C843126E-32FD-418E-85A1-258103AC6875}" destId="{36F64F8D-816A-44C3-8C46-7FB3303C3850}" srcOrd="1" destOrd="0" parTransId="{8A384FDF-FC4C-4C35-8E15-0946EE569E6C}" sibTransId="{66019D78-A456-4674-A1BC-A1E51067484E}"/>
    <dgm:cxn modelId="{4C2155FB-6183-4E36-8D1C-59AF5DA87FB6}" type="presOf" srcId="{EB44CDAF-C48A-4018-A2DD-3501567D614C}" destId="{A1870480-0429-4711-89B7-B7624A5D47E4}" srcOrd="0" destOrd="0" presId="urn:microsoft.com/office/officeart/2018/2/layout/IconVerticalSolidList"/>
    <dgm:cxn modelId="{E1CC1E31-17D3-4357-8B5C-5F05C7F9178B}" type="presParOf" srcId="{6CFAF460-1482-4BEC-9EB1-E39F2CC7139B}" destId="{748A1CD0-069C-4FB1-A5D5-2377C30CE720}" srcOrd="0" destOrd="0" presId="urn:microsoft.com/office/officeart/2018/2/layout/IconVerticalSolidList"/>
    <dgm:cxn modelId="{9A00D7DD-A43E-4CEE-B2C4-1794B3BD0F61}" type="presParOf" srcId="{748A1CD0-069C-4FB1-A5D5-2377C30CE720}" destId="{B3EC41AF-AD13-49E8-A3FA-FE1BA6FA09B1}" srcOrd="0" destOrd="0" presId="urn:microsoft.com/office/officeart/2018/2/layout/IconVerticalSolidList"/>
    <dgm:cxn modelId="{3A478CB7-3045-411E-B15A-A94117960EAB}" type="presParOf" srcId="{748A1CD0-069C-4FB1-A5D5-2377C30CE720}" destId="{D17FF431-CF54-4E7B-A953-D8E4DDDE49F1}" srcOrd="1" destOrd="0" presId="urn:microsoft.com/office/officeart/2018/2/layout/IconVerticalSolidList"/>
    <dgm:cxn modelId="{7526604A-EF27-462A-AF10-178473DC5E9E}" type="presParOf" srcId="{748A1CD0-069C-4FB1-A5D5-2377C30CE720}" destId="{C45660F3-42F6-41AE-B23C-5CDECD5AE606}" srcOrd="2" destOrd="0" presId="urn:microsoft.com/office/officeart/2018/2/layout/IconVerticalSolidList"/>
    <dgm:cxn modelId="{6BE2087B-A305-4510-A4A9-BA88B90E2930}" type="presParOf" srcId="{748A1CD0-069C-4FB1-A5D5-2377C30CE720}" destId="{A6F9B9F7-DE5B-42FA-83F3-D3C619A180BD}" srcOrd="3" destOrd="0" presId="urn:microsoft.com/office/officeart/2018/2/layout/IconVerticalSolidList"/>
    <dgm:cxn modelId="{F38BCA5F-000B-40A0-A823-14574718D7A6}" type="presParOf" srcId="{6CFAF460-1482-4BEC-9EB1-E39F2CC7139B}" destId="{CF72CD20-2AB9-4712-BC92-66935794249C}" srcOrd="1" destOrd="0" presId="urn:microsoft.com/office/officeart/2018/2/layout/IconVerticalSolidList"/>
    <dgm:cxn modelId="{AA6EC7E3-EC17-4856-BA5B-2E6DBDEC5769}" type="presParOf" srcId="{6CFAF460-1482-4BEC-9EB1-E39F2CC7139B}" destId="{56517F07-74A7-4FAB-85D6-A25609505AD1}" srcOrd="2" destOrd="0" presId="urn:microsoft.com/office/officeart/2018/2/layout/IconVerticalSolidList"/>
    <dgm:cxn modelId="{DC53682D-0E42-4186-86CE-C2F6F4E023CB}" type="presParOf" srcId="{56517F07-74A7-4FAB-85D6-A25609505AD1}" destId="{6D5D9DDD-1BC3-4FC5-A73D-B86B7B9A3721}" srcOrd="0" destOrd="0" presId="urn:microsoft.com/office/officeart/2018/2/layout/IconVerticalSolidList"/>
    <dgm:cxn modelId="{67D15855-FA48-4D40-BEC6-4CF5EE46EB4D}" type="presParOf" srcId="{56517F07-74A7-4FAB-85D6-A25609505AD1}" destId="{88325B41-4F82-47D4-BEBB-02F5DE8A1F42}" srcOrd="1" destOrd="0" presId="urn:microsoft.com/office/officeart/2018/2/layout/IconVerticalSolidList"/>
    <dgm:cxn modelId="{F5796247-ABDA-4FE8-9344-DDE1A4FE980A}" type="presParOf" srcId="{56517F07-74A7-4FAB-85D6-A25609505AD1}" destId="{0598BC71-5592-4C67-A3D8-1A6A4845E8E2}" srcOrd="2" destOrd="0" presId="urn:microsoft.com/office/officeart/2018/2/layout/IconVerticalSolidList"/>
    <dgm:cxn modelId="{C71840AD-695D-4F13-8966-775824317D67}" type="presParOf" srcId="{56517F07-74A7-4FAB-85D6-A25609505AD1}" destId="{16FFA37F-A030-4CF2-A5F5-15D49593B8E1}" srcOrd="3" destOrd="0" presId="urn:microsoft.com/office/officeart/2018/2/layout/IconVerticalSolidList"/>
    <dgm:cxn modelId="{913F0FC6-916A-4C3E-923E-1097C40A798B}" type="presParOf" srcId="{6CFAF460-1482-4BEC-9EB1-E39F2CC7139B}" destId="{81A4C91E-FC95-4B41-A895-7ECCA8CF009F}" srcOrd="3" destOrd="0" presId="urn:microsoft.com/office/officeart/2018/2/layout/IconVerticalSolidList"/>
    <dgm:cxn modelId="{AE584DEE-A6C7-4717-99C2-0E9A1AF5DEB9}" type="presParOf" srcId="{6CFAF460-1482-4BEC-9EB1-E39F2CC7139B}" destId="{7F23D0E9-D733-4EDB-9D4F-197960BAF3F3}" srcOrd="4" destOrd="0" presId="urn:microsoft.com/office/officeart/2018/2/layout/IconVerticalSolidList"/>
    <dgm:cxn modelId="{603DA43C-99D0-4E65-AF32-82CCFC9204CE}" type="presParOf" srcId="{7F23D0E9-D733-4EDB-9D4F-197960BAF3F3}" destId="{52B04DB6-FA41-48C7-9D5C-865286A98D16}" srcOrd="0" destOrd="0" presId="urn:microsoft.com/office/officeart/2018/2/layout/IconVerticalSolidList"/>
    <dgm:cxn modelId="{1D726229-FF5F-4301-8DAF-4CBCA50B7710}" type="presParOf" srcId="{7F23D0E9-D733-4EDB-9D4F-197960BAF3F3}" destId="{F099780B-2A93-476D-909D-20F1A8E1CB69}" srcOrd="1" destOrd="0" presId="urn:microsoft.com/office/officeart/2018/2/layout/IconVerticalSolidList"/>
    <dgm:cxn modelId="{9A4CB6D6-A98F-41B5-B9EE-68BC10D24D53}" type="presParOf" srcId="{7F23D0E9-D733-4EDB-9D4F-197960BAF3F3}" destId="{3EF0B287-CC5B-4503-8345-AE3911F7777E}" srcOrd="2" destOrd="0" presId="urn:microsoft.com/office/officeart/2018/2/layout/IconVerticalSolidList"/>
    <dgm:cxn modelId="{E56B08E4-7264-4417-B2FE-E5CEE404275E}" type="presParOf" srcId="{7F23D0E9-D733-4EDB-9D4F-197960BAF3F3}" destId="{618B3844-677D-4A57-A3F2-723F76879CCF}" srcOrd="3" destOrd="0" presId="urn:microsoft.com/office/officeart/2018/2/layout/IconVerticalSolidList"/>
    <dgm:cxn modelId="{2FB0FE16-6EB5-4DC6-85A5-10F717C98286}" type="presParOf" srcId="{6CFAF460-1482-4BEC-9EB1-E39F2CC7139B}" destId="{C9247322-618E-424E-B07D-ACBE3F912307}" srcOrd="5" destOrd="0" presId="urn:microsoft.com/office/officeart/2018/2/layout/IconVerticalSolidList"/>
    <dgm:cxn modelId="{0E8D545F-281A-4DD3-A0F2-EA68C4FA5B89}" type="presParOf" srcId="{6CFAF460-1482-4BEC-9EB1-E39F2CC7139B}" destId="{8898098F-9A6F-4A86-93C8-F32013486A34}" srcOrd="6" destOrd="0" presId="urn:microsoft.com/office/officeart/2018/2/layout/IconVerticalSolidList"/>
    <dgm:cxn modelId="{24B9DD74-8238-4C8D-AA27-931BF38DB71E}" type="presParOf" srcId="{8898098F-9A6F-4A86-93C8-F32013486A34}" destId="{BF9CB4EF-55A8-4EC0-B1E0-57B799F071C1}" srcOrd="0" destOrd="0" presId="urn:microsoft.com/office/officeart/2018/2/layout/IconVerticalSolidList"/>
    <dgm:cxn modelId="{831B79AB-0ECF-403A-931F-CD3EB6E2C24E}" type="presParOf" srcId="{8898098F-9A6F-4A86-93C8-F32013486A34}" destId="{9C72DBF6-D711-4F1D-A856-EC5208715249}" srcOrd="1" destOrd="0" presId="urn:microsoft.com/office/officeart/2018/2/layout/IconVerticalSolidList"/>
    <dgm:cxn modelId="{C0B0C725-D304-4D50-BBC2-157E81573AB3}" type="presParOf" srcId="{8898098F-9A6F-4A86-93C8-F32013486A34}" destId="{7EABD6A0-5566-42B6-A074-A6839C19BA98}" srcOrd="2" destOrd="0" presId="urn:microsoft.com/office/officeart/2018/2/layout/IconVerticalSolidList"/>
    <dgm:cxn modelId="{0497EF4D-F035-4B26-8662-60F1ED947465}" type="presParOf" srcId="{8898098F-9A6F-4A86-93C8-F32013486A34}" destId="{A1870480-0429-4711-89B7-B7624A5D47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C41AF-AD13-49E8-A3FA-FE1BA6FA09B1}">
      <dsp:nvSpPr>
        <dsp:cNvPr id="0" name=""/>
        <dsp:cNvSpPr/>
      </dsp:nvSpPr>
      <dsp:spPr>
        <a:xfrm>
          <a:off x="0" y="2177"/>
          <a:ext cx="6389610" cy="1103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FF431-CF54-4E7B-A953-D8E4DDDE49F1}">
      <dsp:nvSpPr>
        <dsp:cNvPr id="0" name=""/>
        <dsp:cNvSpPr/>
      </dsp:nvSpPr>
      <dsp:spPr>
        <a:xfrm>
          <a:off x="333853" y="250498"/>
          <a:ext cx="607006" cy="60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F9B9F7-DE5B-42FA-83F3-D3C619A180BD}">
      <dsp:nvSpPr>
        <dsp:cNvPr id="0" name=""/>
        <dsp:cNvSpPr/>
      </dsp:nvSpPr>
      <dsp:spPr>
        <a:xfrm>
          <a:off x="1274714" y="2177"/>
          <a:ext cx="5114895"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en-US" sz="1500" kern="1200"/>
            <a:t>Reduce the complexity of the design (Divide and conquer approach) – this approach makes a design process in such a way that the unmanageable task are divided into small manageable tasks. </a:t>
          </a:r>
        </a:p>
      </dsp:txBody>
      <dsp:txXfrm>
        <a:off x="1274714" y="2177"/>
        <a:ext cx="5114895" cy="1103648"/>
      </dsp:txXfrm>
    </dsp:sp>
    <dsp:sp modelId="{6D5D9DDD-1BC3-4FC5-A73D-B86B7B9A3721}">
      <dsp:nvSpPr>
        <dsp:cNvPr id="0" name=""/>
        <dsp:cNvSpPr/>
      </dsp:nvSpPr>
      <dsp:spPr>
        <a:xfrm>
          <a:off x="0" y="1381738"/>
          <a:ext cx="6389610" cy="1103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25B41-4F82-47D4-BEBB-02F5DE8A1F42}">
      <dsp:nvSpPr>
        <dsp:cNvPr id="0" name=""/>
        <dsp:cNvSpPr/>
      </dsp:nvSpPr>
      <dsp:spPr>
        <a:xfrm>
          <a:off x="333853" y="1630059"/>
          <a:ext cx="607006" cy="60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FFA37F-A030-4CF2-A5F5-15D49593B8E1}">
      <dsp:nvSpPr>
        <dsp:cNvPr id="0" name=""/>
        <dsp:cNvSpPr/>
      </dsp:nvSpPr>
      <dsp:spPr>
        <a:xfrm>
          <a:off x="1274714" y="1381738"/>
          <a:ext cx="5114895"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en-US" sz="1500" kern="1200"/>
            <a:t>Provides the independence of the layers, which is easier to understand and implement</a:t>
          </a:r>
        </a:p>
      </dsp:txBody>
      <dsp:txXfrm>
        <a:off x="1274714" y="1381738"/>
        <a:ext cx="5114895" cy="1103648"/>
      </dsp:txXfrm>
    </dsp:sp>
    <dsp:sp modelId="{52B04DB6-FA41-48C7-9D5C-865286A98D16}">
      <dsp:nvSpPr>
        <dsp:cNvPr id="0" name=""/>
        <dsp:cNvSpPr/>
      </dsp:nvSpPr>
      <dsp:spPr>
        <a:xfrm>
          <a:off x="0" y="2761299"/>
          <a:ext cx="6389610" cy="11036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9780B-2A93-476D-909D-20F1A8E1CB69}">
      <dsp:nvSpPr>
        <dsp:cNvPr id="0" name=""/>
        <dsp:cNvSpPr/>
      </dsp:nvSpPr>
      <dsp:spPr>
        <a:xfrm>
          <a:off x="333853" y="3009620"/>
          <a:ext cx="607006" cy="607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B3844-677D-4A57-A3F2-723F76879CCF}">
      <dsp:nvSpPr>
        <dsp:cNvPr id="0" name=""/>
        <dsp:cNvSpPr/>
      </dsp:nvSpPr>
      <dsp:spPr>
        <a:xfrm>
          <a:off x="1274714" y="2761299"/>
          <a:ext cx="5114895"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en-US" sz="1500" kern="1200"/>
            <a:t>Easy to modify without affecting other layers.</a:t>
          </a:r>
        </a:p>
      </dsp:txBody>
      <dsp:txXfrm>
        <a:off x="1274714" y="2761299"/>
        <a:ext cx="5114895" cy="1103648"/>
      </dsp:txXfrm>
    </dsp:sp>
    <dsp:sp modelId="{BF9CB4EF-55A8-4EC0-B1E0-57B799F071C1}">
      <dsp:nvSpPr>
        <dsp:cNvPr id="0" name=""/>
        <dsp:cNvSpPr/>
      </dsp:nvSpPr>
      <dsp:spPr>
        <a:xfrm>
          <a:off x="0" y="4140860"/>
          <a:ext cx="6389610" cy="11036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2DBF6-D711-4F1D-A856-EC5208715249}">
      <dsp:nvSpPr>
        <dsp:cNvPr id="0" name=""/>
        <dsp:cNvSpPr/>
      </dsp:nvSpPr>
      <dsp:spPr>
        <a:xfrm>
          <a:off x="333853" y="4389181"/>
          <a:ext cx="607006" cy="607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870480-0429-4711-89B7-B7624A5D47E4}">
      <dsp:nvSpPr>
        <dsp:cNvPr id="0" name=""/>
        <dsp:cNvSpPr/>
      </dsp:nvSpPr>
      <dsp:spPr>
        <a:xfrm>
          <a:off x="1274714" y="4140860"/>
          <a:ext cx="5114895"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en-US" sz="1500" kern="1200"/>
            <a:t>Easy to test where each layer of the layered architecture can be analyzed and tested individually.</a:t>
          </a:r>
        </a:p>
      </dsp:txBody>
      <dsp:txXfrm>
        <a:off x="1274714" y="4140860"/>
        <a:ext cx="5114895" cy="11036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10/14/2022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10/14/2022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https://www.youtube.com/watch?v=aaJ1KcCDz-c&amp;ab_channel=NexGenT</a:t>
            </a:r>
          </a:p>
        </p:txBody>
      </p:sp>
      <p:sp>
        <p:nvSpPr>
          <p:cNvPr id="4" name="Slide Number Placeholder 3"/>
          <p:cNvSpPr>
            <a:spLocks noGrp="1"/>
          </p:cNvSpPr>
          <p:nvPr>
            <p:ph type="sldNum" sz="quarter" idx="5"/>
          </p:nvPr>
        </p:nvSpPr>
        <p:spPr/>
        <p:txBody>
          <a:bodyPr/>
          <a:lstStyle/>
          <a:p>
            <a:fld id="{01F2A70B-78F2-4DCF-B53B-C990D2FAFB8A}" type="slidenum">
              <a:rPr lang="en-GB" smtClean="0"/>
              <a:t>22</a:t>
            </a:fld>
            <a:endParaRPr lang="en-GB"/>
          </a:p>
        </p:txBody>
      </p:sp>
    </p:spTree>
    <p:extLst>
      <p:ext uri="{BB962C8B-B14F-4D97-AF65-F5344CB8AC3E}">
        <p14:creationId xmlns:p14="http://schemas.microsoft.com/office/powerpoint/2010/main" val="325245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6CA5-03C0-420F-8C24-1BA74F456DED}"/>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06A3C1B-614B-48E7-BE97-2BF8517BE6A2}"/>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FA9A5D-8A86-443C-AE68-C3E705C2D63E}"/>
              </a:ext>
            </a:extLst>
          </p:cNvPr>
          <p:cNvSpPr>
            <a:spLocks noGrp="1"/>
          </p:cNvSpPr>
          <p:nvPr>
            <p:ph type="dt" sz="half" idx="10"/>
          </p:nvPr>
        </p:nvSpPr>
        <p:spPr/>
        <p:txBody>
          <a:bodyPr/>
          <a:lstStyle/>
          <a:p>
            <a:fld id="{B61BEF0D-F0BB-DE4B-95CE-6DB70DBA9567}" type="datetimeFigureOut">
              <a:rPr lang="en-US" smtClean="0"/>
              <a:pPr/>
              <a:t>10/14/2022</a:t>
            </a:fld>
            <a:endParaRPr lang="en-US" dirty="0"/>
          </a:p>
        </p:txBody>
      </p:sp>
      <p:sp>
        <p:nvSpPr>
          <p:cNvPr id="5" name="Footer Placeholder 4">
            <a:extLst>
              <a:ext uri="{FF2B5EF4-FFF2-40B4-BE49-F238E27FC236}">
                <a16:creationId xmlns:a16="http://schemas.microsoft.com/office/drawing/2014/main" id="{99411897-1379-4489-AEBC-9B1F37ED31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CBBBE1-E13B-4204-A0F7-8F0D793D171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82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7234-F394-447F-A09B-1A5D470AD4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28E1BF-7B92-4CA7-8508-2AB865E964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44376-6C6C-4ADC-970A-3B380AC40946}"/>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5" name="Footer Placeholder 4">
            <a:extLst>
              <a:ext uri="{FF2B5EF4-FFF2-40B4-BE49-F238E27FC236}">
                <a16:creationId xmlns:a16="http://schemas.microsoft.com/office/drawing/2014/main" id="{B3C1ABEE-B868-4E05-AD27-D0FD5EF7C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DE5CD-CB5E-46C4-BA9D-1E056746A77F}"/>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1009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32062-52BD-4364-9BCF-3BB0E78DDF45}"/>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83E1EF-4E5C-486C-B75D-35D383D13FA1}"/>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328A9-0B18-46F3-86F1-0B89B8FB787A}"/>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5" name="Footer Placeholder 4">
            <a:extLst>
              <a:ext uri="{FF2B5EF4-FFF2-40B4-BE49-F238E27FC236}">
                <a16:creationId xmlns:a16="http://schemas.microsoft.com/office/drawing/2014/main" id="{BA319266-6ECE-47A7-BE98-BCDE87632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C1A5D-1859-4D79-A8D0-6772A929657F}"/>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69424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CAA4-8E61-4025-B386-2E4D0081A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EE475-BAB5-4E0D-97C1-013644CB4E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2E16E-9771-446D-9905-E9128F9A439B}"/>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5" name="Footer Placeholder 4">
            <a:extLst>
              <a:ext uri="{FF2B5EF4-FFF2-40B4-BE49-F238E27FC236}">
                <a16:creationId xmlns:a16="http://schemas.microsoft.com/office/drawing/2014/main" id="{C37A3355-F34A-45D1-9892-5390C38F82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7AEA1B-5E14-4848-9952-67BE86C458F8}"/>
              </a:ext>
            </a:extLst>
          </p:cNvPr>
          <p:cNvSpPr>
            <a:spLocks noGrp="1"/>
          </p:cNvSpPr>
          <p:nvPr>
            <p:ph type="sldNum" sz="quarter" idx="12"/>
          </p:nvPr>
        </p:nvSpPr>
        <p:spPr/>
        <p:txBody>
          <a:bodyPr/>
          <a:lstStyle/>
          <a:p>
            <a:fld id="{25BA54BD-C84D-46CE-8B72-31BFB26ABA43}" type="slidenum">
              <a:rPr lang="en-US" smtClean="0"/>
              <a:t>‹#›</a:t>
            </a:fld>
            <a:endParaRPr lang="en-US" dirty="0"/>
          </a:p>
        </p:txBody>
      </p:sp>
    </p:spTree>
    <p:extLst>
      <p:ext uri="{BB962C8B-B14F-4D97-AF65-F5344CB8AC3E}">
        <p14:creationId xmlns:p14="http://schemas.microsoft.com/office/powerpoint/2010/main" val="17938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782A-2EDD-48DD-A796-799088722AEE}"/>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4033E489-767C-44C9-BBDA-A7316AE71627}"/>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9513E4-C1B3-4EC3-A740-BDE9923E6CA8}"/>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5" name="Footer Placeholder 4">
            <a:extLst>
              <a:ext uri="{FF2B5EF4-FFF2-40B4-BE49-F238E27FC236}">
                <a16:creationId xmlns:a16="http://schemas.microsoft.com/office/drawing/2014/main" id="{1AD4E2F0-FF78-4C65-BF12-1A790F543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3230A-315A-4395-AF7C-D8D480C5C5D9}"/>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53357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03CD-DEA8-40A6-8D1F-3EE88D203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362F5-E80D-486A-A796-6896714B8C9E}"/>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D0A93-283B-4BA1-945F-7454EE7E1FC1}"/>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812E9-3481-44F4-9381-B9C640EAFB11}"/>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6" name="Footer Placeholder 5">
            <a:extLst>
              <a:ext uri="{FF2B5EF4-FFF2-40B4-BE49-F238E27FC236}">
                <a16:creationId xmlns:a16="http://schemas.microsoft.com/office/drawing/2014/main" id="{75CE3EB2-3EA7-44CF-B67B-6A6B7C330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9183-A0C0-46A3-8237-161E24BD79BC}"/>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5192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0A5B-18C6-42E8-934E-E16601CD531B}"/>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9435AD-83B5-4ADC-AEBE-EBE08ABAA26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5755E3-EEF4-40E1-87FA-09017A00B640}"/>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3B6E02-A7E9-4DE3-BDF9-CA58F5655A5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4E89DC-EC7A-4D04-8A2C-864F276D60F9}"/>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F57D4-9AFD-42EA-B6B0-48AB87CD61B8}"/>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8" name="Footer Placeholder 7">
            <a:extLst>
              <a:ext uri="{FF2B5EF4-FFF2-40B4-BE49-F238E27FC236}">
                <a16:creationId xmlns:a16="http://schemas.microsoft.com/office/drawing/2014/main" id="{38A0CA84-6D4B-420A-92C3-A35C675D54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FB390C-8D02-4144-88DC-041C062A8AD1}"/>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9507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616C-4028-43C7-A4C7-86B529DD90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279E4C-9E84-4C1F-B080-EB26972A2A4B}"/>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4" name="Footer Placeholder 3">
            <a:extLst>
              <a:ext uri="{FF2B5EF4-FFF2-40B4-BE49-F238E27FC236}">
                <a16:creationId xmlns:a16="http://schemas.microsoft.com/office/drawing/2014/main" id="{099DF2DB-83A8-42A8-A9D3-97597701DE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BA9A9C-2C57-48CE-B03B-934CBAC653AA}"/>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283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7990A-4E11-4ACC-88DD-D99DDDE7763B}"/>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3" name="Footer Placeholder 2">
            <a:extLst>
              <a:ext uri="{FF2B5EF4-FFF2-40B4-BE49-F238E27FC236}">
                <a16:creationId xmlns:a16="http://schemas.microsoft.com/office/drawing/2014/main" id="{7947FEEF-46F0-4542-A555-6B09895B80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06DEF-17C9-4E5E-A8FB-26BD9E6A46BF}"/>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821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9EBE-1B1F-4C3D-88A7-1EBAA1A94724}"/>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8FF02061-86C5-484E-8DC4-6DCEDE13FEAB}"/>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F4C95F-40F5-4FD9-A5F5-9277D0D7F23C}"/>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EEA27-E027-448C-A6A8-CF576930C177}"/>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6" name="Footer Placeholder 5">
            <a:extLst>
              <a:ext uri="{FF2B5EF4-FFF2-40B4-BE49-F238E27FC236}">
                <a16:creationId xmlns:a16="http://schemas.microsoft.com/office/drawing/2014/main" id="{62393242-237D-4DD8-92E1-982E7CB8A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82772-1079-423C-944E-FF4EE1B0655F}"/>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449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6CC6-14BF-4839-B1EA-C18D15EC588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4051C410-99DA-4A0D-873F-716A127AEC15}"/>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BFCE7087-B82C-4DB8-A39D-08923DA22BE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1817D-3EEF-4915-8146-242D8D887372}"/>
              </a:ext>
            </a:extLst>
          </p:cNvPr>
          <p:cNvSpPr>
            <a:spLocks noGrp="1"/>
          </p:cNvSpPr>
          <p:nvPr>
            <p:ph type="dt" sz="half" idx="10"/>
          </p:nvPr>
        </p:nvSpPr>
        <p:spPr/>
        <p:txBody>
          <a:bodyPr/>
          <a:lstStyle/>
          <a:p>
            <a:fld id="{9AFE8FB1-0A7A-443E-AAF7-31D4FA1AA312}" type="datetimeFigureOut">
              <a:rPr lang="en-US" smtClean="0"/>
              <a:t>10/14/2022</a:t>
            </a:fld>
            <a:endParaRPr lang="en-US"/>
          </a:p>
        </p:txBody>
      </p:sp>
      <p:sp>
        <p:nvSpPr>
          <p:cNvPr id="6" name="Footer Placeholder 5">
            <a:extLst>
              <a:ext uri="{FF2B5EF4-FFF2-40B4-BE49-F238E27FC236}">
                <a16:creationId xmlns:a16="http://schemas.microsoft.com/office/drawing/2014/main" id="{C3B22969-76AA-4186-9FBD-CD8FE8BFBE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FE0CA-9B78-4194-9B81-7AE79F3CFFE3}"/>
              </a:ext>
            </a:extLst>
          </p:cNvPr>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02541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5CF990-B725-4E3D-B0D8-D65A30AC004F}"/>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EA4F6E-A628-40BF-8711-9955CEDE4C95}"/>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D50B-D0D4-4210-B737-046642CCFCFD}"/>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8FB1-0A7A-443E-AAF7-31D4FA1AA312}" type="datetimeFigureOut">
              <a:rPr lang="en-US" smtClean="0"/>
              <a:pPr/>
              <a:t>10/14/2022</a:t>
            </a:fld>
            <a:endParaRPr lang="en-US" dirty="0"/>
          </a:p>
        </p:txBody>
      </p:sp>
      <p:sp>
        <p:nvSpPr>
          <p:cNvPr id="5" name="Footer Placeholder 4">
            <a:extLst>
              <a:ext uri="{FF2B5EF4-FFF2-40B4-BE49-F238E27FC236}">
                <a16:creationId xmlns:a16="http://schemas.microsoft.com/office/drawing/2014/main" id="{E99EBB4B-C28A-4CA6-A839-2CF28A26DB77}"/>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9A5A1BB-A437-4A27-BD48-44D4F94DD1DB}"/>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63306349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83FCECE-E681-4C8D-9B97-1D6AFF77A1B1}"/>
              </a:ext>
            </a:extLst>
          </p:cNvPr>
          <p:cNvSpPr txBox="1">
            <a:spLocks/>
          </p:cNvSpPr>
          <p:nvPr/>
        </p:nvSpPr>
        <p:spPr>
          <a:xfrm>
            <a:off x="1444963" y="284470"/>
            <a:ext cx="9298898" cy="3430626"/>
          </a:xfrm>
          <a:prstGeom prst="rect">
            <a:avLst/>
          </a:prstGeom>
          <a:solidFill>
            <a:srgbClr val="FFFFFF"/>
          </a:solidFill>
        </p:spPr>
        <p:txBody>
          <a:bodyPr vert="horz" lIns="91416" tIns="45708" rIns="91416" bIns="45708"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31" indent="-228531" algn="ctr" defTabSz="914126">
              <a:buNone/>
            </a:pPr>
            <a:r>
              <a:rPr lang="en-US" sz="3199" dirty="0">
                <a:solidFill>
                  <a:prstClr val="black"/>
                </a:solidFill>
                <a:latin typeface="Calibri" panose="020F0502020204030204"/>
              </a:rPr>
              <a:t>CN101.3 - Data Communication and Network</a:t>
            </a:r>
            <a:endParaRPr lang="en-US" sz="2799" dirty="0">
              <a:solidFill>
                <a:prstClr val="black"/>
              </a:solidFill>
              <a:latin typeface="Calibri" panose="020F0502020204030204"/>
            </a:endParaRPr>
          </a:p>
          <a:p>
            <a:pPr marL="228531" indent="-228531" algn="ctr" defTabSz="914126">
              <a:buNone/>
            </a:pPr>
            <a:r>
              <a:rPr lang="en-US" sz="2799" dirty="0">
                <a:solidFill>
                  <a:prstClr val="black"/>
                </a:solidFill>
                <a:latin typeface="Calibri" panose="020F0502020204030204"/>
              </a:rPr>
              <a:t>Department of Network and Security</a:t>
            </a:r>
          </a:p>
        </p:txBody>
      </p:sp>
      <p:pic>
        <p:nvPicPr>
          <p:cNvPr id="5" name="Picture 4">
            <a:extLst>
              <a:ext uri="{FF2B5EF4-FFF2-40B4-BE49-F238E27FC236}">
                <a16:creationId xmlns:a16="http://schemas.microsoft.com/office/drawing/2014/main" id="{28FAAEE2-B90B-46B9-8DD6-2C160BB86694}"/>
              </a:ext>
            </a:extLst>
          </p:cNvPr>
          <p:cNvPicPr>
            <a:picLocks noChangeAspect="1"/>
          </p:cNvPicPr>
          <p:nvPr/>
        </p:nvPicPr>
        <p:blipFill>
          <a:blip r:embed="rId2">
            <a:lum/>
            <a:alphaModFix/>
          </a:blip>
          <a:srcRect/>
          <a:stretch>
            <a:fillRect/>
          </a:stretch>
        </p:blipFill>
        <p:spPr>
          <a:xfrm>
            <a:off x="485394" y="4763863"/>
            <a:ext cx="3172214" cy="1422709"/>
          </a:xfrm>
          <a:prstGeom prst="rect">
            <a:avLst/>
          </a:prstGeom>
          <a:noFill/>
          <a:ln>
            <a:noFill/>
          </a:ln>
        </p:spPr>
      </p:pic>
      <p:sp>
        <p:nvSpPr>
          <p:cNvPr id="6" name="Freeform: Shape 5">
            <a:extLst>
              <a:ext uri="{FF2B5EF4-FFF2-40B4-BE49-F238E27FC236}">
                <a16:creationId xmlns:a16="http://schemas.microsoft.com/office/drawing/2014/main" id="{1ED98F5B-916A-43F0-A8C7-FE3D41741ACD}"/>
              </a:ext>
            </a:extLst>
          </p:cNvPr>
          <p:cNvSpPr/>
          <p:nvPr/>
        </p:nvSpPr>
        <p:spPr>
          <a:xfrm>
            <a:off x="6196864" y="5734478"/>
            <a:ext cx="5506566" cy="741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defTabSz="457063" hangingPunct="0"/>
            <a:endParaRPr lang="en-US" sz="2399">
              <a:solidFill>
                <a:prstClr val="black"/>
              </a:solidFill>
              <a:latin typeface="Liberation Serif" pitchFamily="18"/>
              <a:ea typeface="DejaVu Sans" pitchFamily="2"/>
              <a:cs typeface="DejaVu Sans" pitchFamily="2"/>
            </a:endParaRPr>
          </a:p>
        </p:txBody>
      </p:sp>
      <p:sp>
        <p:nvSpPr>
          <p:cNvPr id="7" name="Freeform: Shape 6">
            <a:extLst>
              <a:ext uri="{FF2B5EF4-FFF2-40B4-BE49-F238E27FC236}">
                <a16:creationId xmlns:a16="http://schemas.microsoft.com/office/drawing/2014/main" id="{A253AF0F-AB6B-4E67-9074-1C2ACC6781A6}"/>
              </a:ext>
            </a:extLst>
          </p:cNvPr>
          <p:cNvSpPr/>
          <p:nvPr/>
        </p:nvSpPr>
        <p:spPr>
          <a:xfrm>
            <a:off x="6196865" y="5843170"/>
            <a:ext cx="5576387" cy="1655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defTabSz="457063" hangingPunct="0"/>
            <a:endParaRPr lang="en-US" sz="2399">
              <a:solidFill>
                <a:prstClr val="black"/>
              </a:solidFill>
              <a:latin typeface="Liberation Serif" pitchFamily="18"/>
              <a:ea typeface="DejaVu Sans" pitchFamily="2"/>
              <a:cs typeface="DejaVu Sans" pitchFamily="2"/>
            </a:endParaRPr>
          </a:p>
        </p:txBody>
      </p:sp>
      <p:sp>
        <p:nvSpPr>
          <p:cNvPr id="8" name="Subtitle 2">
            <a:extLst>
              <a:ext uri="{FF2B5EF4-FFF2-40B4-BE49-F238E27FC236}">
                <a16:creationId xmlns:a16="http://schemas.microsoft.com/office/drawing/2014/main" id="{DC561F14-3C46-4B47-A5C3-2FB2F9DE8F1E}"/>
              </a:ext>
            </a:extLst>
          </p:cNvPr>
          <p:cNvSpPr txBox="1">
            <a:spLocks/>
          </p:cNvSpPr>
          <p:nvPr/>
        </p:nvSpPr>
        <p:spPr>
          <a:xfrm>
            <a:off x="3275054" y="4674936"/>
            <a:ext cx="7764913" cy="1096613"/>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26">
              <a:buNone/>
            </a:pPr>
            <a:r>
              <a:rPr lang="en-US" sz="2799" dirty="0">
                <a:solidFill>
                  <a:prstClr val="black"/>
                </a:solidFill>
                <a:latin typeface="Arial" panose="020B0604020202020204" pitchFamily="34" charset="0"/>
                <a:cs typeface="Arial" panose="020B0604020202020204" pitchFamily="34" charset="0"/>
              </a:rPr>
              <a:t>			           	</a:t>
            </a:r>
            <a:r>
              <a:rPr lang="en-US" sz="2799" b="1" dirty="0">
                <a:solidFill>
                  <a:prstClr val="black"/>
                </a:solidFill>
                <a:latin typeface="Arial" panose="020B0604020202020204" pitchFamily="34" charset="0"/>
                <a:cs typeface="Arial" panose="020B0604020202020204" pitchFamily="34" charset="0"/>
              </a:rPr>
              <a:t>  Isuru Sri Bandara</a:t>
            </a:r>
          </a:p>
          <a:p>
            <a:pPr marL="0" indent="0" algn="r" defTabSz="914126">
              <a:buNone/>
            </a:pPr>
            <a:r>
              <a:rPr lang="en-US" sz="1999" dirty="0">
                <a:solidFill>
                  <a:prstClr val="black"/>
                </a:solidFill>
                <a:latin typeface="Arial" panose="020B0604020202020204" pitchFamily="34" charset="0"/>
                <a:cs typeface="Arial" panose="020B0604020202020204" pitchFamily="34" charset="0"/>
              </a:rPr>
              <a:t>                                  isuru.s@nsbm.ac.lk</a:t>
            </a:r>
          </a:p>
        </p:txBody>
      </p:sp>
      <p:sp>
        <p:nvSpPr>
          <p:cNvPr id="2" name="TextBox 1">
            <a:extLst>
              <a:ext uri="{FF2B5EF4-FFF2-40B4-BE49-F238E27FC236}">
                <a16:creationId xmlns:a16="http://schemas.microsoft.com/office/drawing/2014/main" id="{F33E3B7D-4DF3-4E3D-8EDA-3667BA01CE05}"/>
              </a:ext>
            </a:extLst>
          </p:cNvPr>
          <p:cNvSpPr txBox="1"/>
          <p:nvPr/>
        </p:nvSpPr>
        <p:spPr>
          <a:xfrm>
            <a:off x="2436812" y="2880693"/>
            <a:ext cx="6858000" cy="1200329"/>
          </a:xfrm>
          <a:prstGeom prst="rect">
            <a:avLst/>
          </a:prstGeom>
          <a:noFill/>
        </p:spPr>
        <p:txBody>
          <a:bodyPr wrap="square" rtlCol="0">
            <a:spAutoFit/>
          </a:bodyPr>
          <a:lstStyle/>
          <a:p>
            <a:pPr algn="ct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Layered Architecture</a:t>
            </a:r>
            <a:endParaRPr lang="en-US" sz="3200" dirty="0">
              <a:solidFill>
                <a:prstClr val="black"/>
              </a:solidFill>
              <a:latin typeface="Calibri" panose="020F0502020204030204"/>
            </a:endParaRPr>
          </a:p>
          <a:p>
            <a:endParaRPr lang="en-US" sz="2400" dirty="0"/>
          </a:p>
        </p:txBody>
      </p:sp>
    </p:spTree>
    <p:extLst>
      <p:ext uri="{BB962C8B-B14F-4D97-AF65-F5344CB8AC3E}">
        <p14:creationId xmlns:p14="http://schemas.microsoft.com/office/powerpoint/2010/main" val="412541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How it’s work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056812" y="5791442"/>
            <a:ext cx="1719189" cy="771041"/>
          </a:xfrm>
          <a:prstGeom prst="rect">
            <a:avLst/>
          </a:prstGeom>
          <a:noFill/>
          <a:ln>
            <a:noFill/>
          </a:ln>
        </p:spPr>
      </p:pic>
      <p:pic>
        <p:nvPicPr>
          <p:cNvPr id="9" name="Picture 2" descr="The 7 Layers of the OSI Model">
            <a:extLst>
              <a:ext uri="{FF2B5EF4-FFF2-40B4-BE49-F238E27FC236}">
                <a16:creationId xmlns:a16="http://schemas.microsoft.com/office/drawing/2014/main" id="{2F425218-5634-4E83-834F-225CC2309F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79612" y="1219200"/>
            <a:ext cx="6778935" cy="518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6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How it’s work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056812" y="5791442"/>
            <a:ext cx="1719189" cy="771041"/>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0F8CC239-DBCE-4B52-B709-20EE6CAD7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905000"/>
            <a:ext cx="10701510" cy="2281237"/>
          </a:xfrm>
          <a:prstGeom prst="rect">
            <a:avLst/>
          </a:prstGeom>
        </p:spPr>
      </p:pic>
    </p:spTree>
    <p:extLst>
      <p:ext uri="{BB962C8B-B14F-4D97-AF65-F5344CB8AC3E}">
        <p14:creationId xmlns:p14="http://schemas.microsoft.com/office/powerpoint/2010/main" val="3146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01. Physical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1001907" y="1705451"/>
            <a:ext cx="10185010" cy="4431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is the layer on which the real transmission of data bits takes place through a medium. </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layer is, as the name suggests, all the physical stuff that connects the computers together.</a:t>
            </a:r>
          </a:p>
          <a:p>
            <a:pPr marL="800100" marR="0" lvl="1" indent="-342900" algn="l" defTabSz="457063" rtl="0" eaLnBrk="1" fontAlgn="auto" latinLnBrk="0" hangingPunct="1">
              <a:lnSpc>
                <a:spcPct val="100000"/>
              </a:lnSpc>
              <a:spcBef>
                <a:spcPts val="1000"/>
              </a:spcBef>
              <a:spcAft>
                <a:spcPts val="0"/>
              </a:spcAft>
              <a:buClr>
                <a:srgbClr val="B31166"/>
              </a:buClr>
              <a:buSzPct val="80000"/>
              <a:buFont typeface="+mj-lt"/>
              <a:buAutoNum type="arabicPeriod"/>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electrical signals, light signal, radio signals etc.</a:t>
            </a:r>
          </a:p>
          <a:p>
            <a:pPr marL="800100" marR="0" lvl="1" indent="-342900" algn="l" defTabSz="457063" rtl="0" eaLnBrk="1" fontAlgn="auto" latinLnBrk="0" hangingPunct="1">
              <a:lnSpc>
                <a:spcPct val="100000"/>
              </a:lnSpc>
              <a:spcBef>
                <a:spcPts val="1000"/>
              </a:spcBef>
              <a:spcAft>
                <a:spcPts val="0"/>
              </a:spcAft>
              <a:buClr>
                <a:srgbClr val="B31166"/>
              </a:buClr>
              <a:buSzPct val="80000"/>
              <a:buFont typeface="+mj-lt"/>
              <a:buAutoNum type="arabicPeriod"/>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Hardware layer of the OSI layer</a:t>
            </a:r>
          </a:p>
          <a:p>
            <a:pPr marL="800100" marR="0" lvl="1" indent="-342900" algn="l" defTabSz="457063" rtl="0" eaLnBrk="1" fontAlgn="auto" latinLnBrk="0" hangingPunct="1">
              <a:lnSpc>
                <a:spcPct val="100000"/>
              </a:lnSpc>
              <a:spcBef>
                <a:spcPts val="1000"/>
              </a:spcBef>
              <a:spcAft>
                <a:spcPts val="0"/>
              </a:spcAft>
              <a:buClr>
                <a:srgbClr val="B31166"/>
              </a:buClr>
              <a:buSzPct val="80000"/>
              <a:buFont typeface="+mj-lt"/>
              <a:buAutoNum type="arabicPeriod"/>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Devices like repeater, hub, cables, Ethernet work on this layer</a:t>
            </a:r>
          </a:p>
          <a:p>
            <a:pPr marL="800100" marR="0" lvl="1" indent="-342900" algn="l" defTabSz="457063" rtl="0" eaLnBrk="1" fontAlgn="auto" latinLnBrk="0" hangingPunct="1">
              <a:lnSpc>
                <a:spcPct val="100000"/>
              </a:lnSpc>
              <a:spcBef>
                <a:spcPts val="1000"/>
              </a:spcBef>
              <a:spcAft>
                <a:spcPts val="0"/>
              </a:spcAft>
              <a:buClr>
                <a:srgbClr val="B31166"/>
              </a:buClr>
              <a:buSzPct val="80000"/>
              <a:buFont typeface="+mj-lt"/>
              <a:buAutoNum type="arabicPeriod"/>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Protocols like RS232, ATM, FDDI work on this layer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00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02. Data Link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59195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layer is responsible for organizing bits into frames and ensuring hop to hop delivery. Also assign the mac address of sender and receiver.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is the layer on which the Switches operate on. Since routers operate at the network level, hence we can say that the MAC address resides at the data link layer. </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All the computers in a specific network get plugged into a switch so that they can communicate with each other.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encoding and decoding of the electrical signals into bits.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Manages data errors from the physical layer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Convers electrical signals into frames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Devices like Switch work at this layer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5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03. Network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46833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main job of this layer is to move packets from source to destination and provide inter-networking. </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is the layer that the routers operate on. Since routers operate at the network level, hence we can say that the IP address is at the network level.</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Logical addressing (IP Addressing) happens inside the Network layer.</a:t>
            </a:r>
          </a:p>
          <a:p>
            <a:pPr marL="342900" marR="0" lvl="0" indent="-342900" algn="l" defTabSz="457063"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Logical Addressing</a:t>
            </a:r>
          </a:p>
          <a:p>
            <a:pPr marL="342900" marR="0" lvl="0" indent="-342900" algn="l" defTabSz="457063"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Routing</a:t>
            </a:r>
          </a:p>
          <a:p>
            <a:pPr marL="342900" marR="0" lvl="0" indent="-342900" algn="l" defTabSz="457063"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Path determination</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Different network protocols like TCP/ IP, IPX, AppleTalk work at this layer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36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04. Transport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56477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layer has a very important job. It segment data and It decides how much information should be sent at a time. Segment contains Port No, Sequence no and data</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So, when you are communicating with a website, this layer will decide how much data you can transfer and receive at a given point of time. </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Also, this layer provides reliable process to process message delivery and error recovery.</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the transparent transfer of data between end systems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end-to-end error recovery and flow control</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complete data transfer.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Protocols like TCP, UDP work here</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UDP – Video Games, Movies, Online Streaming ( UDP faster than TCP )</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TCP – WWW, Email, File transfer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97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05. Session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44576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layer has the job of maintaining proper communication by establishing, managing and terminating sessions between two computers. For example, whenever we visit any website, our computer has to create a session with the web server of that website.</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establishment, management and termination of connections between applications.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session layer sets up, coordinates, and terminates conversations, exchanges, and dialogues between the applications at each end.</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It deals with session and connection coordination.</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Works with APIs and NETBIOS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24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06. Presentation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37805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is the layer in which </a:t>
            </a:r>
            <a:r>
              <a:rPr kumimoji="0" lang="en-US" sz="22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operating system operates with the data</a:t>
            </a: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Main functions of this layers </a:t>
            </a:r>
            <a:r>
              <a:rPr kumimoji="0" lang="en-US" sz="22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includes translation, encryption and compression of data</a:t>
            </a: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Basically User interacts with Application layer, which sends the data down to Presentation layer.</a:t>
            </a:r>
          </a:p>
          <a:p>
            <a:pPr marR="0" lvl="0" algn="l" defTabSz="457063" rtl="0" eaLnBrk="1" fontAlgn="auto" latinLnBrk="0" hangingPunct="1">
              <a:lnSpc>
                <a:spcPct val="100000"/>
              </a:lnSpc>
              <a:spcBef>
                <a:spcPts val="1000"/>
              </a:spcBef>
              <a:spcAft>
                <a:spcPts val="0"/>
              </a:spcAft>
              <a:buClr>
                <a:srgbClr val="B31166"/>
              </a:buClr>
              <a:buSzPct val="80000"/>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data representation on your screen</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Encryption and decryption of the data</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Responsible for Translation, Compression and Encryption data.</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7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07. Application Layer</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33137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is the topmost layer in the seven OSI Layers. This is the layer that the end-user (can be a computer programmer, or a regular PC user) is actually interacting with. This layer allows access to network resources.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Application layer supports application, apps, and end-user processes.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This layer is responsible for application services for file transfers, e-mail, and other network software services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Protocols like Telnet, FTP, HTTP work on this layer.</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3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TCP/IP Model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883796" y="1295400"/>
            <a:ext cx="10185010" cy="23801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TCP/IP Model helps you to determine how a specific computer should be connected to the internet and how data should be transmitted between them.</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purpose of TCP/IP model is to allow communication over large distances.</a:t>
            </a:r>
          </a:p>
          <a:p>
            <a:pPr marL="342797" marR="0" lvl="0" indent="-342797" algn="l" defTabSz="457063"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TCP/IP stands for Transmission Control Protocol/ Internet Protocol. TCP/IP Protocol Stack is specifically designed as a model to offer highly reliable and end-to-end byte stream over an unreliable internetwork.</a:t>
            </a:r>
          </a:p>
        </p:txBody>
      </p:sp>
    </p:spTree>
    <p:extLst>
      <p:ext uri="{BB962C8B-B14F-4D97-AF65-F5344CB8AC3E}">
        <p14:creationId xmlns:p14="http://schemas.microsoft.com/office/powerpoint/2010/main" val="198491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A0FB19B2-BEAB-49A9-9459-B1D2742DBC66}"/>
              </a:ext>
            </a:extLst>
          </p:cNvPr>
          <p:cNvSpPr txBox="1"/>
          <p:nvPr/>
        </p:nvSpPr>
        <p:spPr>
          <a:xfrm>
            <a:off x="2436812" y="1372892"/>
            <a:ext cx="8154218" cy="7017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What is Layered Architecture</a:t>
            </a:r>
          </a:p>
        </p:txBody>
      </p:sp>
      <p:grpSp>
        <p:nvGrpSpPr>
          <p:cNvPr id="8" name="Group 7">
            <a:extLst>
              <a:ext uri="{FF2B5EF4-FFF2-40B4-BE49-F238E27FC236}">
                <a16:creationId xmlns:a16="http://schemas.microsoft.com/office/drawing/2014/main" id="{1ADA63CA-E1B0-4E53-9552-FF146C73ED3F}"/>
              </a:ext>
            </a:extLst>
          </p:cNvPr>
          <p:cNvGrpSpPr/>
          <p:nvPr/>
        </p:nvGrpSpPr>
        <p:grpSpPr>
          <a:xfrm>
            <a:off x="2525553" y="2221758"/>
            <a:ext cx="5956033" cy="398177"/>
            <a:chOff x="2906613" y="2134009"/>
            <a:chExt cx="5576389" cy="274249"/>
          </a:xfrm>
        </p:grpSpPr>
        <p:sp>
          <p:nvSpPr>
            <p:cNvPr id="10" name="Freeform: Shape 9">
              <a:extLst>
                <a:ext uri="{FF2B5EF4-FFF2-40B4-BE49-F238E27FC236}">
                  <a16:creationId xmlns:a16="http://schemas.microsoft.com/office/drawing/2014/main" id="{2C140ACC-17D6-4641-AA9A-C4A55854CE24}"/>
                </a:ext>
              </a:extLst>
            </p:cNvPr>
            <p:cNvSpPr/>
            <p:nvPr/>
          </p:nvSpPr>
          <p:spPr>
            <a:xfrm>
              <a:off x="2906613" y="2134009"/>
              <a:ext cx="5506566" cy="741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flip="none" rotWithShape="1">
              <a:gsLst>
                <a:gs pos="0">
                  <a:srgbClr val="3FAF46"/>
                </a:gs>
                <a:gs pos="100000">
                  <a:srgbClr val="FFFFFF"/>
                </a:gs>
              </a:gsLst>
              <a:path path="circle">
                <a:fillToRect l="50000" t="50000" r="50000" b="50000"/>
              </a:path>
              <a:tileRect/>
            </a:gradFill>
            <a:ln>
              <a:noFill/>
              <a:prstDash val="solid"/>
            </a:ln>
          </p:spPr>
          <p:txBody>
            <a:bodyPr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063" hangingPunct="0"/>
              <a:endParaRPr lang="en-US" sz="2399">
                <a:solidFill>
                  <a:prstClr val="black"/>
                </a:solidFill>
                <a:latin typeface="Liberation Serif" pitchFamily="18"/>
                <a:ea typeface="DejaVu Sans" pitchFamily="2"/>
                <a:cs typeface="DejaVu Sans" pitchFamily="2"/>
              </a:endParaRPr>
            </a:p>
          </p:txBody>
        </p:sp>
        <p:sp>
          <p:nvSpPr>
            <p:cNvPr id="11" name="Freeform: Shape 10">
              <a:extLst>
                <a:ext uri="{FF2B5EF4-FFF2-40B4-BE49-F238E27FC236}">
                  <a16:creationId xmlns:a16="http://schemas.microsoft.com/office/drawing/2014/main" id="{926D2C3A-6166-4035-91E1-C88013A6CB0A}"/>
                </a:ext>
              </a:extLst>
            </p:cNvPr>
            <p:cNvSpPr/>
            <p:nvPr/>
          </p:nvSpPr>
          <p:spPr>
            <a:xfrm>
              <a:off x="2906615" y="2242701"/>
              <a:ext cx="5576387" cy="1655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flip="none" rotWithShape="1">
              <a:gsLst>
                <a:gs pos="0">
                  <a:srgbClr val="2A6099"/>
                </a:gs>
                <a:gs pos="100000">
                  <a:srgbClr val="FFFFFF"/>
                </a:gs>
              </a:gsLst>
              <a:path path="circle">
                <a:fillToRect l="50000" t="50000" r="50000" b="50000"/>
              </a:path>
              <a:tileRect/>
            </a:gradFill>
            <a:ln>
              <a:noFill/>
              <a:prstDash val="solid"/>
            </a:ln>
          </p:spPr>
          <p:txBody>
            <a:bodyPr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063" hangingPunct="0"/>
              <a:endParaRPr lang="en-US" sz="2399">
                <a:solidFill>
                  <a:prstClr val="black"/>
                </a:solidFill>
                <a:latin typeface="Liberation Serif" pitchFamily="18"/>
                <a:ea typeface="DejaVu Sans" pitchFamily="2"/>
                <a:cs typeface="DejaVu Sans" pitchFamily="2"/>
              </a:endParaRPr>
            </a:p>
          </p:txBody>
        </p:sp>
      </p:grpSp>
      <p:pic>
        <p:nvPicPr>
          <p:cNvPr id="9" name="Picture 8" descr="There is No Questioning the Power of the Question - Business 2 Community">
            <a:extLst>
              <a:ext uri="{FF2B5EF4-FFF2-40B4-BE49-F238E27FC236}">
                <a16:creationId xmlns:a16="http://schemas.microsoft.com/office/drawing/2014/main" id="{82286396-BE3E-467D-99D1-B2FF956DC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458" y="2862515"/>
            <a:ext cx="2651814" cy="26518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93ECF2C-57C8-45D2-9121-FFD795D5399B}"/>
              </a:ext>
            </a:extLst>
          </p:cNvPr>
          <p:cNvPicPr>
            <a:picLocks noChangeAspect="1"/>
          </p:cNvPicPr>
          <p:nvPr/>
        </p:nvPicPr>
        <p:blipFill>
          <a:blip r:embed="rId3">
            <a:lum/>
            <a:alphaModFix/>
          </a:blip>
          <a:srcRect/>
          <a:stretch>
            <a:fillRect/>
          </a:stretch>
        </p:blipFill>
        <p:spPr>
          <a:xfrm>
            <a:off x="10209212" y="5715000"/>
            <a:ext cx="1719189" cy="771041"/>
          </a:xfrm>
          <a:prstGeom prst="rect">
            <a:avLst/>
          </a:prstGeom>
          <a:noFill/>
          <a:ln>
            <a:noFill/>
          </a:ln>
        </p:spPr>
      </p:pic>
    </p:spTree>
    <p:extLst>
      <p:ext uri="{BB962C8B-B14F-4D97-AF65-F5344CB8AC3E}">
        <p14:creationId xmlns:p14="http://schemas.microsoft.com/office/powerpoint/2010/main" val="16777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TCP/IP Model-Original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1026" name="Picture 2" descr="OSI Model And TCP/IP Model - hiTechMV">
            <a:extLst>
              <a:ext uri="{FF2B5EF4-FFF2-40B4-BE49-F238E27FC236}">
                <a16:creationId xmlns:a16="http://schemas.microsoft.com/office/drawing/2014/main" id="{44D89BA2-262F-43EB-BCD9-AA8A086EF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472" y="1295400"/>
            <a:ext cx="733425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08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TCP/IP Model-New version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10" name="Picture 2">
            <a:extLst>
              <a:ext uri="{FF2B5EF4-FFF2-40B4-BE49-F238E27FC236}">
                <a16:creationId xmlns:a16="http://schemas.microsoft.com/office/drawing/2014/main" id="{DE386B73-E023-4694-AF9A-F0023C9FC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012" y="1362381"/>
            <a:ext cx="7010400" cy="413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TCP/IP Model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3">
            <a:lum/>
            <a:alphaModFix/>
          </a:blip>
          <a:srcRect/>
          <a:stretch>
            <a:fillRect/>
          </a:stretch>
        </p:blipFill>
        <p:spPr>
          <a:xfrm>
            <a:off x="10209212" y="5791442"/>
            <a:ext cx="1719189" cy="771041"/>
          </a:xfrm>
          <a:prstGeom prst="rect">
            <a:avLst/>
          </a:prstGeom>
          <a:noFill/>
          <a:ln>
            <a:noFill/>
          </a:ln>
        </p:spPr>
      </p:pic>
      <p:pic>
        <p:nvPicPr>
          <p:cNvPr id="2050" name="Picture 2" descr="How the TCP/IP Protocols Handle Data Communications - Oracle Solaris  Administration: IP Services">
            <a:extLst>
              <a:ext uri="{FF2B5EF4-FFF2-40B4-BE49-F238E27FC236}">
                <a16:creationId xmlns:a16="http://schemas.microsoft.com/office/drawing/2014/main" id="{276AFB40-E144-42A4-981E-39B229FE8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12" y="1556271"/>
            <a:ext cx="5938838" cy="423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09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OSI VS TCP/IP</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8" name="Picture 4">
            <a:extLst>
              <a:ext uri="{FF2B5EF4-FFF2-40B4-BE49-F238E27FC236}">
                <a16:creationId xmlns:a16="http://schemas.microsoft.com/office/drawing/2014/main" id="{BFB2906F-050F-4381-880A-852EBA7CD6C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513012" y="1264088"/>
            <a:ext cx="4937341"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9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1809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Overall Architecture- Overview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9" name="Picture 2" descr="100-105 ICND1 Video Series: 1.1 Compare and contrast OSI and TCP/IP models:  Part 1 – Certwhiz">
            <a:extLst>
              <a:ext uri="{FF2B5EF4-FFF2-40B4-BE49-F238E27FC236}">
                <a16:creationId xmlns:a16="http://schemas.microsoft.com/office/drawing/2014/main" id="{32717AB9-D00E-4B8E-AC92-6EA890AD5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2" y="2057400"/>
            <a:ext cx="7887377" cy="306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8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1809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Overall Architecture- Overview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8" name="Content Placeholder 3">
            <a:extLst>
              <a:ext uri="{FF2B5EF4-FFF2-40B4-BE49-F238E27FC236}">
                <a16:creationId xmlns:a16="http://schemas.microsoft.com/office/drawing/2014/main" id="{43337692-BEA7-4CF9-BBE5-E4D2225849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4812" y="1409700"/>
            <a:ext cx="7418853" cy="4038600"/>
          </a:xfrm>
        </p:spPr>
      </p:pic>
    </p:spTree>
    <p:extLst>
      <p:ext uri="{BB962C8B-B14F-4D97-AF65-F5344CB8AC3E}">
        <p14:creationId xmlns:p14="http://schemas.microsoft.com/office/powerpoint/2010/main" val="343724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A1EC-E72A-4D16-B378-B5C8AD8481C3}"/>
              </a:ext>
            </a:extLst>
          </p:cNvPr>
          <p:cNvSpPr>
            <a:spLocks noGrp="1"/>
          </p:cNvSpPr>
          <p:nvPr>
            <p:ph type="title"/>
          </p:nvPr>
        </p:nvSpPr>
        <p:spPr>
          <a:xfrm>
            <a:off x="6588945" y="4267614"/>
            <a:ext cx="4804744" cy="1296777"/>
          </a:xfrm>
        </p:spPr>
        <p:txBody>
          <a:bodyPr vert="horz" lIns="91416" tIns="45708" rIns="91416" bIns="45708" rtlCol="0" anchor="t">
            <a:normAutofit/>
          </a:bodyPr>
          <a:lstStyle/>
          <a:p>
            <a:r>
              <a:rPr lang="en-US" sz="3999">
                <a:solidFill>
                  <a:schemeClr val="tx2"/>
                </a:solidFill>
              </a:rPr>
              <a:t>Thank You</a:t>
            </a:r>
          </a:p>
        </p:txBody>
      </p:sp>
      <p:pic>
        <p:nvPicPr>
          <p:cNvPr id="7" name="Graphic 6" descr="Smiling Face with No Fill">
            <a:extLst>
              <a:ext uri="{FF2B5EF4-FFF2-40B4-BE49-F238E27FC236}">
                <a16:creationId xmlns:a16="http://schemas.microsoft.com/office/drawing/2014/main" id="{4BD56E91-9D5B-4C9A-9434-CB10A20B6F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381" y="1815740"/>
            <a:ext cx="4140681" cy="4140681"/>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74772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Why do we require Layered Architecture?</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056812" y="5791442"/>
            <a:ext cx="1719189" cy="771041"/>
          </a:xfrm>
          <a:prstGeom prst="rect">
            <a:avLst/>
          </a:prstGeom>
          <a:noFill/>
          <a:ln>
            <a:noFill/>
          </a:ln>
        </p:spPr>
      </p:pic>
      <p:graphicFrame>
        <p:nvGraphicFramePr>
          <p:cNvPr id="9" name="Content Placeholder 13">
            <a:extLst>
              <a:ext uri="{FF2B5EF4-FFF2-40B4-BE49-F238E27FC236}">
                <a16:creationId xmlns:a16="http://schemas.microsoft.com/office/drawing/2014/main" id="{62B7A4F7-640F-450E-ABB0-A46F11A47626}"/>
              </a:ext>
            </a:extLst>
          </p:cNvPr>
          <p:cNvGraphicFramePr>
            <a:graphicFrameLocks noGrp="1"/>
          </p:cNvGraphicFramePr>
          <p:nvPr>
            <p:ph idx="1"/>
            <p:extLst>
              <p:ext uri="{D42A27DB-BD31-4B8C-83A1-F6EECF244321}">
                <p14:modId xmlns:p14="http://schemas.microsoft.com/office/powerpoint/2010/main" val="1624327445"/>
              </p:ext>
            </p:extLst>
          </p:nvPr>
        </p:nvGraphicFramePr>
        <p:xfrm>
          <a:off x="2132012" y="1143000"/>
          <a:ext cx="6389610"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icon&#10;&#10;Description automatically generated">
            <a:extLst>
              <a:ext uri="{FF2B5EF4-FFF2-40B4-BE49-F238E27FC236}">
                <a16:creationId xmlns:a16="http://schemas.microsoft.com/office/drawing/2014/main" id="{0D573F86-F1F8-41A4-94C6-6DA6540664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7600" y="3113848"/>
            <a:ext cx="2160812" cy="2238701"/>
          </a:xfrm>
          <a:prstGeom prst="rect">
            <a:avLst/>
          </a:prstGeom>
        </p:spPr>
      </p:pic>
    </p:spTree>
    <p:extLst>
      <p:ext uri="{BB962C8B-B14F-4D97-AF65-F5344CB8AC3E}">
        <p14:creationId xmlns:p14="http://schemas.microsoft.com/office/powerpoint/2010/main" val="109568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Layered Architectures</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1001907" y="1705451"/>
            <a:ext cx="10185010"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There are two layered architectures </a:t>
            </a:r>
          </a:p>
          <a:p>
            <a:pPr marL="342900" indent="-342900">
              <a:buFont typeface="+mj-lt"/>
              <a:buAutoNum type="arabicPeriod"/>
            </a:pPr>
            <a:endParaRPr lang="en-US" sz="3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3600" dirty="0">
                <a:latin typeface="Times New Roman" panose="02020603050405020304" pitchFamily="18" charset="0"/>
                <a:cs typeface="Times New Roman" panose="02020603050405020304" pitchFamily="18" charset="0"/>
              </a:rPr>
              <a:t> OSI  7 Layer architecture</a:t>
            </a:r>
          </a:p>
          <a:p>
            <a:pPr marL="342900" indent="-342900">
              <a:buFont typeface="+mj-lt"/>
              <a:buAutoNum type="arabicPeriod"/>
            </a:pPr>
            <a:endParaRPr lang="en-US" sz="3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3600" dirty="0">
                <a:latin typeface="Times New Roman" panose="02020603050405020304" pitchFamily="18" charset="0"/>
                <a:cs typeface="Times New Roman" panose="02020603050405020304" pitchFamily="18" charset="0"/>
              </a:rPr>
              <a:t> TCP/IP protocol architecture</a:t>
            </a:r>
          </a:p>
        </p:txBody>
      </p:sp>
      <p:pic>
        <p:nvPicPr>
          <p:cNvPr id="12" name="Picture 11">
            <a:extLst>
              <a:ext uri="{FF2B5EF4-FFF2-40B4-BE49-F238E27FC236}">
                <a16:creationId xmlns:a16="http://schemas.microsoft.com/office/drawing/2014/main" id="{72297A39-F885-483C-AB73-8847FE9812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60" t="26222" r="19844" b="32041"/>
          <a:stretch/>
        </p:blipFill>
        <p:spPr>
          <a:xfrm>
            <a:off x="7896661" y="2471875"/>
            <a:ext cx="2971800" cy="2862322"/>
          </a:xfrm>
          <a:prstGeom prst="rect">
            <a:avLst/>
          </a:prstGeom>
        </p:spPr>
      </p:pic>
    </p:spTree>
    <p:extLst>
      <p:ext uri="{BB962C8B-B14F-4D97-AF65-F5344CB8AC3E}">
        <p14:creationId xmlns:p14="http://schemas.microsoft.com/office/powerpoint/2010/main" val="337711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Layered Architectures</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pic>
        <p:nvPicPr>
          <p:cNvPr id="9" name="Content Placeholder 1" descr="Graphical user interface&#10;&#10;Description automatically generated with medium confidence">
            <a:extLst>
              <a:ext uri="{FF2B5EF4-FFF2-40B4-BE49-F238E27FC236}">
                <a16:creationId xmlns:a16="http://schemas.microsoft.com/office/drawing/2014/main" id="{71198A34-0258-4563-85DF-E37387BE9E53}"/>
              </a:ext>
              <a:ext uri="{C183D7F6-B498-43B3-948B-1728B52AA6E4}">
                <adec:decorative xmlns:adec="http://schemas.microsoft.com/office/drawing/2017/decorative" val="0"/>
              </a:ext>
            </a:extLst>
          </p:cNvPr>
          <p:cNvPicPr>
            <a:picLocks noGrp="1" noChangeAspect="1"/>
          </p:cNvPicPr>
          <p:nvPr>
            <p:ph idx="1"/>
          </p:nvPr>
        </p:nvPicPr>
        <p:blipFill>
          <a:blip r:embed="rId3"/>
          <a:stretch>
            <a:fillRect/>
          </a:stretch>
        </p:blipFill>
        <p:spPr>
          <a:xfrm>
            <a:off x="989012" y="1295400"/>
            <a:ext cx="3954463" cy="5037534"/>
          </a:xfrm>
          <a:prstGeom prst="rect">
            <a:avLst/>
          </a:prstGeom>
        </p:spPr>
      </p:pic>
      <p:pic>
        <p:nvPicPr>
          <p:cNvPr id="10" name="Picture 2">
            <a:extLst>
              <a:ext uri="{FF2B5EF4-FFF2-40B4-BE49-F238E27FC236}">
                <a16:creationId xmlns:a16="http://schemas.microsoft.com/office/drawing/2014/main" id="{12A7359D-486A-4840-BAEE-17504C48E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12" y="1447800"/>
            <a:ext cx="6493427" cy="3828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B985115-D7B6-4F54-B1D0-B4F7EC1B3FA8}"/>
              </a:ext>
            </a:extLst>
          </p:cNvPr>
          <p:cNvGraphicFramePr>
            <a:graphicFrameLocks noGrp="1"/>
          </p:cNvGraphicFramePr>
          <p:nvPr>
            <p:extLst>
              <p:ext uri="{D42A27DB-BD31-4B8C-83A1-F6EECF244321}">
                <p14:modId xmlns:p14="http://schemas.microsoft.com/office/powerpoint/2010/main" val="2994219036"/>
              </p:ext>
            </p:extLst>
          </p:nvPr>
        </p:nvGraphicFramePr>
        <p:xfrm>
          <a:off x="1979612" y="6201715"/>
          <a:ext cx="2462741" cy="463143"/>
        </p:xfrm>
        <a:graphic>
          <a:graphicData uri="http://schemas.openxmlformats.org/drawingml/2006/table">
            <a:tbl>
              <a:tblPr firstRow="1" bandRow="1">
                <a:tableStyleId>{8EC20E35-A176-4012-BC5E-935CFFF8708E}</a:tableStyleId>
              </a:tblPr>
              <a:tblGrid>
                <a:gridCol w="2462741">
                  <a:extLst>
                    <a:ext uri="{9D8B030D-6E8A-4147-A177-3AD203B41FA5}">
                      <a16:colId xmlns:a16="http://schemas.microsoft.com/office/drawing/2014/main" val="1874499295"/>
                    </a:ext>
                  </a:extLst>
                </a:gridCol>
              </a:tblGrid>
              <a:tr h="463143">
                <a:tc>
                  <a:txBody>
                    <a:bodyPr/>
                    <a:lstStyle/>
                    <a:p>
                      <a:r>
                        <a:rPr lang="en-US" sz="2400" b="1" dirty="0">
                          <a:ln>
                            <a:solidFill>
                              <a:schemeClr val="bg1"/>
                            </a:solidFill>
                          </a:ln>
                          <a:solidFill>
                            <a:schemeClr val="tx1"/>
                          </a:solidFill>
                          <a:latin typeface="Arial Rounded MT Bold" panose="020F0704030504030204" pitchFamily="34" charset="0"/>
                          <a:cs typeface="Times New Roman" panose="02020603050405020304" pitchFamily="18" charset="0"/>
                        </a:rPr>
                        <a:t>OSI Model</a:t>
                      </a:r>
                      <a:endParaRPr lang="en-GB" sz="2400" b="1" dirty="0">
                        <a:ln>
                          <a:solidFill>
                            <a:schemeClr val="bg1"/>
                          </a:solidFill>
                        </a:ln>
                        <a:solidFill>
                          <a:schemeClr val="tx1"/>
                        </a:solidFill>
                        <a:latin typeface="Arial Rounded MT Bold" panose="020F0704030504030204" pitchFamily="34" charset="0"/>
                        <a:cs typeface="Times New Roman" panose="02020603050405020304" pitchFamily="18" charset="0"/>
                      </a:endParaRPr>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0605294"/>
                  </a:ext>
                </a:extLst>
              </a:tr>
            </a:tbl>
          </a:graphicData>
        </a:graphic>
      </p:graphicFrame>
      <p:graphicFrame>
        <p:nvGraphicFramePr>
          <p:cNvPr id="11" name="Table 2">
            <a:extLst>
              <a:ext uri="{FF2B5EF4-FFF2-40B4-BE49-F238E27FC236}">
                <a16:creationId xmlns:a16="http://schemas.microsoft.com/office/drawing/2014/main" id="{4DF9F725-AA10-4997-B8B6-D6D094E12E23}"/>
              </a:ext>
            </a:extLst>
          </p:cNvPr>
          <p:cNvGraphicFramePr>
            <a:graphicFrameLocks noGrp="1"/>
          </p:cNvGraphicFramePr>
          <p:nvPr>
            <p:extLst>
              <p:ext uri="{D42A27DB-BD31-4B8C-83A1-F6EECF244321}">
                <p14:modId xmlns:p14="http://schemas.microsoft.com/office/powerpoint/2010/main" val="1180915759"/>
              </p:ext>
            </p:extLst>
          </p:nvPr>
        </p:nvGraphicFramePr>
        <p:xfrm>
          <a:off x="6937419" y="5328299"/>
          <a:ext cx="2462741" cy="463143"/>
        </p:xfrm>
        <a:graphic>
          <a:graphicData uri="http://schemas.openxmlformats.org/drawingml/2006/table">
            <a:tbl>
              <a:tblPr firstRow="1" bandRow="1">
                <a:tableStyleId>{8EC20E35-A176-4012-BC5E-935CFFF8708E}</a:tableStyleId>
              </a:tblPr>
              <a:tblGrid>
                <a:gridCol w="2462741">
                  <a:extLst>
                    <a:ext uri="{9D8B030D-6E8A-4147-A177-3AD203B41FA5}">
                      <a16:colId xmlns:a16="http://schemas.microsoft.com/office/drawing/2014/main" val="1874499295"/>
                    </a:ext>
                  </a:extLst>
                </a:gridCol>
              </a:tblGrid>
              <a:tr h="463143">
                <a:tc>
                  <a:txBody>
                    <a:bodyPr/>
                    <a:lstStyle/>
                    <a:p>
                      <a:r>
                        <a:rPr lang="en-US" sz="2400" b="1" dirty="0">
                          <a:ln>
                            <a:solidFill>
                              <a:schemeClr val="bg1"/>
                            </a:solidFill>
                          </a:ln>
                          <a:solidFill>
                            <a:schemeClr val="tx1"/>
                          </a:solidFill>
                          <a:latin typeface="Arial Rounded MT Bold" panose="020F0704030504030204" pitchFamily="34" charset="0"/>
                          <a:cs typeface="Times New Roman" panose="02020603050405020304" pitchFamily="18" charset="0"/>
                        </a:rPr>
                        <a:t>TCP/IP Model</a:t>
                      </a:r>
                      <a:endParaRPr lang="en-GB" sz="2400" b="1" dirty="0">
                        <a:ln>
                          <a:solidFill>
                            <a:schemeClr val="bg1"/>
                          </a:solidFill>
                        </a:ln>
                        <a:solidFill>
                          <a:schemeClr val="tx1"/>
                        </a:solidFill>
                        <a:latin typeface="Arial Rounded MT Bold" panose="020F0704030504030204" pitchFamily="34" charset="0"/>
                        <a:cs typeface="Times New Roman" panose="02020603050405020304" pitchFamily="18" charset="0"/>
                      </a:endParaRPr>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0605294"/>
                  </a:ext>
                </a:extLst>
              </a:tr>
            </a:tbl>
          </a:graphicData>
        </a:graphic>
      </p:graphicFrame>
    </p:spTree>
    <p:extLst>
      <p:ext uri="{BB962C8B-B14F-4D97-AF65-F5344CB8AC3E}">
        <p14:creationId xmlns:p14="http://schemas.microsoft.com/office/powerpoint/2010/main" val="73844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The OSI Model</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1001907" y="1705451"/>
            <a:ext cx="10185010" cy="310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Stands for “</a:t>
            </a:r>
            <a:r>
              <a:rPr lang="en-US" sz="2800" b="1" dirty="0">
                <a:latin typeface="Times New Roman" panose="02020603050405020304" pitchFamily="18" charset="0"/>
                <a:cs typeface="Times New Roman" panose="02020603050405020304" pitchFamily="18" charset="0"/>
              </a:rPr>
              <a:t>Open Systems Interconnection</a:t>
            </a:r>
            <a:r>
              <a:rPr lang="en-US" sz="2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OSI model is a tool used by IT professionals to actually model or trace the actual flow of how data transfers in networks.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 basically, the OSI model is a logical model/representation of how the network systems are supposed to send data (or, communicate) to each other.</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1026" name="Picture 2" descr="Osi Model Stock Illustrations – 54 Osi Model Stock Illustrations, Vectors &amp;amp;  Clipart - Dreamstime">
            <a:extLst>
              <a:ext uri="{FF2B5EF4-FFF2-40B4-BE49-F238E27FC236}">
                <a16:creationId xmlns:a16="http://schemas.microsoft.com/office/drawing/2014/main" id="{15D502F9-E6B6-4B68-8EBF-869FE8FA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1" t="28889" r="21829" b="28888"/>
          <a:stretch/>
        </p:blipFill>
        <p:spPr bwMode="auto">
          <a:xfrm>
            <a:off x="6932612" y="4549828"/>
            <a:ext cx="3119323" cy="23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Why OSI Model ?</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1001907" y="1705451"/>
            <a:ext cx="10185010" cy="310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OSI (</a:t>
            </a:r>
            <a:r>
              <a:rPr lang="en-US" sz="2800" b="1" dirty="0">
                <a:latin typeface="Times New Roman" panose="02020603050405020304" pitchFamily="18" charset="0"/>
                <a:cs typeface="Times New Roman" panose="02020603050405020304" pitchFamily="18" charset="0"/>
              </a:rPr>
              <a:t>Open Systems Interconnection</a:t>
            </a:r>
            <a:r>
              <a:rPr lang="en-US" sz="2800" dirty="0">
                <a:latin typeface="Times New Roman" panose="02020603050405020304" pitchFamily="18" charset="0"/>
                <a:cs typeface="Times New Roman" panose="02020603050405020304" pitchFamily="18" charset="0"/>
              </a:rPr>
              <a:t>) is a reference model for how applications communicate over a network.</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 reference model is </a:t>
            </a:r>
            <a:r>
              <a:rPr lang="en-US" sz="2800" b="1" dirty="0">
                <a:latin typeface="Times New Roman" panose="02020603050405020304" pitchFamily="18" charset="0"/>
                <a:cs typeface="Times New Roman" panose="02020603050405020304" pitchFamily="18" charset="0"/>
              </a:rPr>
              <a:t>a conceptual framework </a:t>
            </a:r>
            <a:r>
              <a:rPr lang="en-US" sz="2800" dirty="0">
                <a:latin typeface="Times New Roman" panose="02020603050405020304" pitchFamily="18" charset="0"/>
                <a:cs typeface="Times New Roman" panose="02020603050405020304" pitchFamily="18" charset="0"/>
              </a:rPr>
              <a:t>for understanding relationships.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OSI model was introduced by International Organization for </a:t>
            </a:r>
            <a:r>
              <a:rPr lang="en-US" sz="2800" b="1" dirty="0">
                <a:latin typeface="Times New Roman" panose="02020603050405020304" pitchFamily="18" charset="0"/>
                <a:cs typeface="Times New Roman" panose="02020603050405020304" pitchFamily="18" charset="0"/>
              </a:rPr>
              <a:t>Standardization (ISO) in 1984</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9" name="Picture 2" descr="Osi Model Stock Illustrations – 54 Osi Model Stock Illustrations, Vectors &amp;amp;  Clipart - Dreamstime">
            <a:extLst>
              <a:ext uri="{FF2B5EF4-FFF2-40B4-BE49-F238E27FC236}">
                <a16:creationId xmlns:a16="http://schemas.microsoft.com/office/drawing/2014/main" id="{6AE97839-DAA7-416E-AB1E-EB6B344E4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1" t="28889" r="21829" b="28888"/>
          <a:stretch/>
        </p:blipFill>
        <p:spPr bwMode="auto">
          <a:xfrm>
            <a:off x="6932612" y="4549828"/>
            <a:ext cx="3119323" cy="23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Overview of OSI Model</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209212" y="5791442"/>
            <a:ext cx="1719189" cy="771041"/>
          </a:xfrm>
          <a:prstGeom prst="rect">
            <a:avLst/>
          </a:prstGeom>
          <a:noFill/>
          <a:ln>
            <a:noFill/>
          </a:ln>
        </p:spPr>
      </p:pic>
      <p:sp>
        <p:nvSpPr>
          <p:cNvPr id="8" name="TextBox 4">
            <a:extLst>
              <a:ext uri="{FF2B5EF4-FFF2-40B4-BE49-F238E27FC236}">
                <a16:creationId xmlns:a16="http://schemas.microsoft.com/office/drawing/2014/main" id="{EAC472F3-4D88-4540-8683-4611AF9E67EF}"/>
              </a:ext>
            </a:extLst>
          </p:cNvPr>
          <p:cNvSpPr txBox="1"/>
          <p:nvPr/>
        </p:nvSpPr>
        <p:spPr>
          <a:xfrm>
            <a:off x="1001907" y="1705451"/>
            <a:ext cx="10185010"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OSI Model is composed of seven layers with </a:t>
            </a:r>
            <a:r>
              <a:rPr lang="en-US" sz="2800" b="1" dirty="0">
                <a:latin typeface="Times New Roman" panose="02020603050405020304" pitchFamily="18" charset="0"/>
                <a:cs typeface="Times New Roman" panose="02020603050405020304" pitchFamily="18" charset="0"/>
              </a:rPr>
              <a:t>the application layer,</a:t>
            </a:r>
            <a:r>
              <a:rPr lang="en-US" sz="2800" dirty="0">
                <a:latin typeface="Times New Roman" panose="02020603050405020304" pitchFamily="18" charset="0"/>
                <a:cs typeface="Times New Roman" panose="02020603050405020304" pitchFamily="18" charset="0"/>
              </a:rPr>
              <a:t> which is </a:t>
            </a:r>
            <a:r>
              <a:rPr lang="en-US" sz="2800" b="1" dirty="0">
                <a:latin typeface="Times New Roman" panose="02020603050405020304" pitchFamily="18" charset="0"/>
                <a:cs typeface="Times New Roman" panose="02020603050405020304" pitchFamily="18" charset="0"/>
              </a:rPr>
              <a:t>closest to the end user</a:t>
            </a:r>
            <a:r>
              <a:rPr lang="en-US" sz="2800" dirty="0">
                <a:latin typeface="Times New Roman" panose="02020603050405020304" pitchFamily="18" charset="0"/>
                <a:cs typeface="Times New Roman" panose="02020603050405020304" pitchFamily="18" charset="0"/>
              </a:rPr>
              <a:t>, at the top, going all the way down to </a:t>
            </a:r>
            <a:r>
              <a:rPr lang="en-US" sz="2800" b="1" dirty="0">
                <a:latin typeface="Times New Roman" panose="02020603050405020304" pitchFamily="18" charset="0"/>
                <a:cs typeface="Times New Roman" panose="02020603050405020304" pitchFamily="18" charset="0"/>
              </a:rPr>
              <a:t>physical layer</a:t>
            </a:r>
            <a:r>
              <a:rPr lang="en-US" sz="2800" dirty="0">
                <a:latin typeface="Times New Roman" panose="02020603050405020304" pitchFamily="18" charset="0"/>
                <a:cs typeface="Times New Roman" panose="02020603050405020304" pitchFamily="18" charset="0"/>
              </a:rPr>
              <a:t>, in which the actual data transfer happens with the use of </a:t>
            </a:r>
            <a:r>
              <a:rPr lang="en-US" sz="2800" b="1" dirty="0">
                <a:latin typeface="Times New Roman" panose="02020603050405020304" pitchFamily="18" charset="0"/>
                <a:cs typeface="Times New Roman" panose="02020603050405020304" pitchFamily="18" charset="0"/>
              </a:rPr>
              <a:t>a transmission medium</a:t>
            </a:r>
            <a:r>
              <a:rPr lang="en-US" sz="2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9" name="Picture 2" descr="Osi Model Stock Illustrations – 54 Osi Model Stock Illustrations, Vectors &amp;amp;  Clipart - Dreamstime">
            <a:extLst>
              <a:ext uri="{FF2B5EF4-FFF2-40B4-BE49-F238E27FC236}">
                <a16:creationId xmlns:a16="http://schemas.microsoft.com/office/drawing/2014/main" id="{36010646-89E5-4845-B045-D27172D78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1" t="28889" r="21829" b="28888"/>
          <a:stretch/>
        </p:blipFill>
        <p:spPr bwMode="auto">
          <a:xfrm>
            <a:off x="6932612" y="4549828"/>
            <a:ext cx="3119323" cy="23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9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ADD669-2212-4EBB-8CA7-CB397577C55C}"/>
              </a:ext>
            </a:extLst>
          </p:cNvPr>
          <p:cNvSpPr/>
          <p:nvPr/>
        </p:nvSpPr>
        <p:spPr>
          <a:xfrm>
            <a:off x="399748" y="865987"/>
            <a:ext cx="753115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3FAF46"/>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5" name="Freeform: Shape 4">
            <a:extLst>
              <a:ext uri="{FF2B5EF4-FFF2-40B4-BE49-F238E27FC236}">
                <a16:creationId xmlns:a16="http://schemas.microsoft.com/office/drawing/2014/main" id="{63CCC8DD-2667-45FF-9360-C21086F48F46}"/>
              </a:ext>
            </a:extLst>
          </p:cNvPr>
          <p:cNvSpPr/>
          <p:nvPr/>
        </p:nvSpPr>
        <p:spPr>
          <a:xfrm>
            <a:off x="399750" y="965154"/>
            <a:ext cx="7626650"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adFill>
            <a:gsLst>
              <a:gs pos="0">
                <a:srgbClr val="2A6099"/>
              </a:gs>
              <a:gs pos="100000">
                <a:srgbClr val="FFFFFF"/>
              </a:gs>
            </a:gsLst>
            <a:lin ang="2460000"/>
          </a:gradFill>
          <a:ln>
            <a:noFill/>
            <a:prstDash val="solid"/>
          </a:ln>
        </p:spPr>
        <p:txBody>
          <a:bodyPr lIns="0" tIns="0" rIns="0" bIns="0" anchor="ctr" anchorCtr="0">
            <a:noAutofit/>
          </a:bodyPr>
          <a:lstStyle/>
          <a:p>
            <a:pPr marL="0" marR="0" lvl="0" indent="0" algn="l" defTabSz="457063" rtl="0" eaLnBrk="1" fontAlgn="auto" latinLnBrk="0" hangingPunct="0">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Liberation Serif" pitchFamily="18"/>
              <a:ea typeface="DejaVu Sans" pitchFamily="2"/>
              <a:cs typeface="DejaVu Sans" pitchFamily="2"/>
            </a:endParaRPr>
          </a:p>
        </p:txBody>
      </p:sp>
      <p:sp>
        <p:nvSpPr>
          <p:cNvPr id="6" name="Title 1">
            <a:extLst>
              <a:ext uri="{FF2B5EF4-FFF2-40B4-BE49-F238E27FC236}">
                <a16:creationId xmlns:a16="http://schemas.microsoft.com/office/drawing/2014/main" id="{1F2E9FAF-B438-4BC3-9325-D9BD089D2670}"/>
              </a:ext>
            </a:extLst>
          </p:cNvPr>
          <p:cNvSpPr txBox="1">
            <a:spLocks/>
          </p:cNvSpPr>
          <p:nvPr/>
        </p:nvSpPr>
        <p:spPr>
          <a:xfrm>
            <a:off x="257360" y="89219"/>
            <a:ext cx="7911430" cy="86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4472C4"/>
                </a:solidFill>
                <a:effectLst/>
                <a:uLnTx/>
                <a:uFillTx/>
                <a:latin typeface="Times New Roman" panose="02020603050405020304" pitchFamily="18" charset="0"/>
                <a:ea typeface="+mj-ea"/>
                <a:cs typeface="Times New Roman" panose="02020603050405020304" pitchFamily="18" charset="0"/>
              </a:rPr>
              <a:t>Overview of OSI Model</a:t>
            </a:r>
          </a:p>
        </p:txBody>
      </p:sp>
      <p:pic>
        <p:nvPicPr>
          <p:cNvPr id="7" name="Picture 6">
            <a:extLst>
              <a:ext uri="{FF2B5EF4-FFF2-40B4-BE49-F238E27FC236}">
                <a16:creationId xmlns:a16="http://schemas.microsoft.com/office/drawing/2014/main" id="{993ECF2C-57C8-45D2-9121-FFD795D5399B}"/>
              </a:ext>
            </a:extLst>
          </p:cNvPr>
          <p:cNvPicPr>
            <a:picLocks noChangeAspect="1"/>
          </p:cNvPicPr>
          <p:nvPr/>
        </p:nvPicPr>
        <p:blipFill>
          <a:blip r:embed="rId2">
            <a:lum/>
            <a:alphaModFix/>
          </a:blip>
          <a:srcRect/>
          <a:stretch>
            <a:fillRect/>
          </a:stretch>
        </p:blipFill>
        <p:spPr>
          <a:xfrm>
            <a:off x="10056812" y="5791442"/>
            <a:ext cx="1719189" cy="771041"/>
          </a:xfrm>
          <a:prstGeom prst="rect">
            <a:avLst/>
          </a:prstGeom>
          <a:noFill/>
          <a:ln>
            <a:noFill/>
          </a:ln>
        </p:spPr>
      </p:pic>
      <p:pic>
        <p:nvPicPr>
          <p:cNvPr id="8" name="Content Placeholder 1">
            <a:extLst>
              <a:ext uri="{FF2B5EF4-FFF2-40B4-BE49-F238E27FC236}">
                <a16:creationId xmlns:a16="http://schemas.microsoft.com/office/drawing/2014/main" id="{E32E6C24-EB8D-40C3-B25B-CD3A0149726E}"/>
              </a:ext>
            </a:extLst>
          </p:cNvPr>
          <p:cNvPicPr>
            <a:picLocks noGrp="1" noChangeAspect="1"/>
          </p:cNvPicPr>
          <p:nvPr>
            <p:ph idx="1"/>
          </p:nvPr>
        </p:nvPicPr>
        <p:blipFill>
          <a:blip r:embed="rId3"/>
          <a:stretch>
            <a:fillRect/>
          </a:stretch>
        </p:blipFill>
        <p:spPr>
          <a:xfrm>
            <a:off x="3351212" y="1167567"/>
            <a:ext cx="4411906" cy="5620264"/>
          </a:xfrm>
          <a:prstGeom prst="rect">
            <a:avLst/>
          </a:prstGeom>
        </p:spPr>
      </p:pic>
    </p:spTree>
    <p:extLst>
      <p:ext uri="{BB962C8B-B14F-4D97-AF65-F5344CB8AC3E}">
        <p14:creationId xmlns:p14="http://schemas.microsoft.com/office/powerpoint/2010/main" val="38943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248</TotalTime>
  <Words>1124</Words>
  <Application>Microsoft Office PowerPoint</Application>
  <PresentationFormat>Custom</PresentationFormat>
  <Paragraphs>96</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Rounded MT Bold</vt:lpstr>
      <vt:lpstr>Calibri</vt:lpstr>
      <vt:lpstr>Calibri Light</vt:lpstr>
      <vt:lpstr>Corbel</vt:lpstr>
      <vt:lpstr>Liberation Serif</vt:lpstr>
      <vt:lpstr>Times New Roman</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 &amp; Network CN101.3 Layered Architecture</dc:title>
  <dc:creator>Pramudya Hashan</dc:creator>
  <cp:lastModifiedBy>Isuru Sri Bandara</cp:lastModifiedBy>
  <cp:revision>23</cp:revision>
  <dcterms:created xsi:type="dcterms:W3CDTF">2020-10-29T03:07:26Z</dcterms:created>
  <dcterms:modified xsi:type="dcterms:W3CDTF">2022-10-14T04:11:13Z</dcterms:modified>
</cp:coreProperties>
</file>